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41"/>
  </p:notesMasterIdLst>
  <p:sldIdLst>
    <p:sldId id="256" r:id="rId2"/>
    <p:sldId id="266" r:id="rId3"/>
    <p:sldId id="281" r:id="rId4"/>
    <p:sldId id="282" r:id="rId5"/>
    <p:sldId id="283" r:id="rId6"/>
    <p:sldId id="284" r:id="rId7"/>
    <p:sldId id="260" r:id="rId8"/>
    <p:sldId id="267" r:id="rId9"/>
    <p:sldId id="285" r:id="rId10"/>
    <p:sldId id="286" r:id="rId11"/>
    <p:sldId id="287" r:id="rId12"/>
    <p:sldId id="288" r:id="rId13"/>
    <p:sldId id="289" r:id="rId14"/>
    <p:sldId id="290" r:id="rId15"/>
    <p:sldId id="293" r:id="rId16"/>
    <p:sldId id="270" r:id="rId17"/>
    <p:sldId id="271" r:id="rId18"/>
    <p:sldId id="294" r:id="rId19"/>
    <p:sldId id="295" r:id="rId20"/>
    <p:sldId id="296" r:id="rId21"/>
    <p:sldId id="297" r:id="rId22"/>
    <p:sldId id="307" r:id="rId23"/>
    <p:sldId id="299" r:id="rId24"/>
    <p:sldId id="298" r:id="rId25"/>
    <p:sldId id="272" r:id="rId26"/>
    <p:sldId id="300" r:id="rId27"/>
    <p:sldId id="301" r:id="rId28"/>
    <p:sldId id="302" r:id="rId29"/>
    <p:sldId id="303" r:id="rId30"/>
    <p:sldId id="304" r:id="rId31"/>
    <p:sldId id="305" r:id="rId32"/>
    <p:sldId id="279" r:id="rId33"/>
    <p:sldId id="280" r:id="rId34"/>
    <p:sldId id="306" r:id="rId35"/>
    <p:sldId id="276" r:id="rId36"/>
    <p:sldId id="277" r:id="rId37"/>
    <p:sldId id="308" r:id="rId38"/>
    <p:sldId id="310" r:id="rId39"/>
    <p:sldId id="30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B0208-8320-479E-85CE-F6420A3FBA58}" type="datetimeFigureOut">
              <a:rPr lang="en-IN" smtClean="0"/>
              <a:t>27-07-2022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CE79FC-1542-462B-ADE4-E6A09D794A47}" type="slidenum">
              <a:rPr lang="en-IN" smtClean="0"/>
              <a:t>‹#›</a:t>
            </a:fld>
            <a:endParaRPr lang="en-IN"/>
          </a:p>
        </p:txBody>
      </p:sp>
    </p:spTree>
    <p:extLst>
      <p:ext uri="{BB962C8B-B14F-4D97-AF65-F5344CB8AC3E}">
        <p14:creationId xmlns:p14="http://schemas.microsoft.com/office/powerpoint/2010/main" val="404201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1</a:t>
            </a:fld>
            <a:endParaRPr lang="en-IN"/>
          </a:p>
        </p:txBody>
      </p:sp>
    </p:spTree>
    <p:extLst>
      <p:ext uri="{BB962C8B-B14F-4D97-AF65-F5344CB8AC3E}">
        <p14:creationId xmlns:p14="http://schemas.microsoft.com/office/powerpoint/2010/main" val="684069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15</a:t>
            </a:fld>
            <a:endParaRPr lang="en-IN"/>
          </a:p>
        </p:txBody>
      </p:sp>
    </p:spTree>
    <p:extLst>
      <p:ext uri="{BB962C8B-B14F-4D97-AF65-F5344CB8AC3E}">
        <p14:creationId xmlns:p14="http://schemas.microsoft.com/office/powerpoint/2010/main" val="958988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34</a:t>
            </a:fld>
            <a:endParaRPr lang="en-IN"/>
          </a:p>
        </p:txBody>
      </p:sp>
    </p:spTree>
    <p:extLst>
      <p:ext uri="{BB962C8B-B14F-4D97-AF65-F5344CB8AC3E}">
        <p14:creationId xmlns:p14="http://schemas.microsoft.com/office/powerpoint/2010/main" val="939575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37</a:t>
            </a:fld>
            <a:endParaRPr lang="en-IN"/>
          </a:p>
        </p:txBody>
      </p:sp>
    </p:spTree>
    <p:extLst>
      <p:ext uri="{BB962C8B-B14F-4D97-AF65-F5344CB8AC3E}">
        <p14:creationId xmlns:p14="http://schemas.microsoft.com/office/powerpoint/2010/main" val="1255785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39</a:t>
            </a:fld>
            <a:endParaRPr lang="en-IN"/>
          </a:p>
        </p:txBody>
      </p:sp>
    </p:spTree>
    <p:extLst>
      <p:ext uri="{BB962C8B-B14F-4D97-AF65-F5344CB8AC3E}">
        <p14:creationId xmlns:p14="http://schemas.microsoft.com/office/powerpoint/2010/main" val="1371736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6</a:t>
            </a:fld>
            <a:endParaRPr lang="en-IN"/>
          </a:p>
        </p:txBody>
      </p:sp>
    </p:spTree>
    <p:extLst>
      <p:ext uri="{BB962C8B-B14F-4D97-AF65-F5344CB8AC3E}">
        <p14:creationId xmlns:p14="http://schemas.microsoft.com/office/powerpoint/2010/main" val="323008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7</a:t>
            </a:fld>
            <a:endParaRPr lang="en-IN"/>
          </a:p>
        </p:txBody>
      </p:sp>
    </p:spTree>
    <p:extLst>
      <p:ext uri="{BB962C8B-B14F-4D97-AF65-F5344CB8AC3E}">
        <p14:creationId xmlns:p14="http://schemas.microsoft.com/office/powerpoint/2010/main" val="293565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9</a:t>
            </a:fld>
            <a:endParaRPr lang="en-IN"/>
          </a:p>
        </p:txBody>
      </p:sp>
    </p:spTree>
    <p:extLst>
      <p:ext uri="{BB962C8B-B14F-4D97-AF65-F5344CB8AC3E}">
        <p14:creationId xmlns:p14="http://schemas.microsoft.com/office/powerpoint/2010/main" val="863439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10</a:t>
            </a:fld>
            <a:endParaRPr lang="en-IN"/>
          </a:p>
        </p:txBody>
      </p:sp>
    </p:spTree>
    <p:extLst>
      <p:ext uri="{BB962C8B-B14F-4D97-AF65-F5344CB8AC3E}">
        <p14:creationId xmlns:p14="http://schemas.microsoft.com/office/powerpoint/2010/main" val="2237615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11</a:t>
            </a:fld>
            <a:endParaRPr lang="en-IN"/>
          </a:p>
        </p:txBody>
      </p:sp>
    </p:spTree>
    <p:extLst>
      <p:ext uri="{BB962C8B-B14F-4D97-AF65-F5344CB8AC3E}">
        <p14:creationId xmlns:p14="http://schemas.microsoft.com/office/powerpoint/2010/main" val="348353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12</a:t>
            </a:fld>
            <a:endParaRPr lang="en-IN"/>
          </a:p>
        </p:txBody>
      </p:sp>
    </p:spTree>
    <p:extLst>
      <p:ext uri="{BB962C8B-B14F-4D97-AF65-F5344CB8AC3E}">
        <p14:creationId xmlns:p14="http://schemas.microsoft.com/office/powerpoint/2010/main" val="342054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13</a:t>
            </a:fld>
            <a:endParaRPr lang="en-IN"/>
          </a:p>
        </p:txBody>
      </p:sp>
    </p:spTree>
    <p:extLst>
      <p:ext uri="{BB962C8B-B14F-4D97-AF65-F5344CB8AC3E}">
        <p14:creationId xmlns:p14="http://schemas.microsoft.com/office/powerpoint/2010/main" val="875866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CE79FC-1542-462B-ADE4-E6A09D794A47}" type="slidenum">
              <a:rPr lang="en-IN" smtClean="0"/>
              <a:t>14</a:t>
            </a:fld>
            <a:endParaRPr lang="en-IN"/>
          </a:p>
        </p:txBody>
      </p:sp>
    </p:spTree>
    <p:extLst>
      <p:ext uri="{BB962C8B-B14F-4D97-AF65-F5344CB8AC3E}">
        <p14:creationId xmlns:p14="http://schemas.microsoft.com/office/powerpoint/2010/main" val="423579740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7/27/2022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7CD31F4-64FA-4BA0-9498-67783267A8C8}" type="slidenum">
              <a:rPr lang="en-US" smtClean="0"/>
              <a:t>‹#›</a:t>
            </a:fld>
            <a:endParaRPr lang="en-US"/>
          </a:p>
        </p:txBody>
      </p:sp>
    </p:spTree>
    <p:extLst>
      <p:ext uri="{BB962C8B-B14F-4D97-AF65-F5344CB8AC3E}">
        <p14:creationId xmlns:p14="http://schemas.microsoft.com/office/powerpoint/2010/main" val="31893635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95485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90133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7/27/2022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52898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2345051-2045-45DA-935E-2E3CA1A69ADC}" type="datetimeFigureOut">
              <a:rPr lang="en-US" smtClean="0"/>
              <a:t>7/27/2022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7CD31F4-64FA-4BA0-9498-67783267A8C8}" type="slidenum">
              <a:rPr lang="en-US" smtClean="0"/>
              <a:t>‹#›</a:t>
            </a:fld>
            <a:endParaRPr lang="en-US"/>
          </a:p>
        </p:txBody>
      </p:sp>
    </p:spTree>
    <p:extLst>
      <p:ext uri="{BB962C8B-B14F-4D97-AF65-F5344CB8AC3E}">
        <p14:creationId xmlns:p14="http://schemas.microsoft.com/office/powerpoint/2010/main" val="3098805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7/27/2022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93678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7/27/2022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788665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7/27/2022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53145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7/27/2022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1770382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7/27/2022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7708893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7/27/2022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5091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2345051-2045-45DA-935E-2E3CA1A69ADC}" type="datetimeFigureOut">
              <a:rPr lang="en-US" smtClean="0"/>
              <a:t>7/27/2022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94165729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localhost:8501/" TargetMode="External"/><Relationship Id="rId5" Type="http://schemas.openxmlformats.org/officeDocument/2006/relationships/image" Target="../media/image2.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41.png"/><Relationship Id="rId4"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proceedings.mlr.press/v133/agarwal21a/agarwal21a.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publication/318816158_An_Introduction_to_Docker_and_Analysis_of_its_Performance" TargetMode="External"/><Relationship Id="rId2" Type="http://schemas.openxmlformats.org/officeDocument/2006/relationships/hyperlink" Target="https://www.researchgate.net/publication/260124592_Singular_Spectrum_Analysis_for_Time_Series" TargetMode="External"/><Relationship Id="rId1" Type="http://schemas.openxmlformats.org/officeDocument/2006/relationships/slideLayout" Target="../slideLayouts/slideLayout2.xml"/><Relationship Id="rId5" Type="http://schemas.openxmlformats.org/officeDocument/2006/relationships/hyperlink" Target="https://towardsdatascience.com/mlops-with-docker-and-jenkins-automating-machine-learning-pipelines-a3a4026c4487" TargetMode="External"/><Relationship Id="rId4" Type="http://schemas.openxmlformats.org/officeDocument/2006/relationships/hyperlink" Target="https://towardsdatascience.com/streamlit-deploy-a-machine-learning-model-without-learning-any-web-framework-e8fb86079c6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D5A7F98-C3A3-4489-844D-A0164F985308}"/>
              </a:ext>
            </a:extLst>
          </p:cNvPr>
          <p:cNvSpPr>
            <a:spLocks noGrp="1"/>
          </p:cNvSpPr>
          <p:nvPr>
            <p:ph type="ctrTitle"/>
          </p:nvPr>
        </p:nvSpPr>
        <p:spPr>
          <a:xfrm>
            <a:off x="1051560" y="643468"/>
            <a:ext cx="9966960" cy="3592432"/>
          </a:xfrm>
        </p:spPr>
        <p:txBody>
          <a:bodyPr>
            <a:normAutofit/>
          </a:bodyPr>
          <a:lstStyle/>
          <a:p>
            <a:r>
              <a:rPr lang="en-US" dirty="0"/>
              <a:t>Stock PRICE FORECAST</a:t>
            </a:r>
            <a:br>
              <a:rPr lang="en-US" dirty="0"/>
            </a:br>
            <a:r>
              <a:rPr lang="en-US" sz="2000" b="1" cap="none" dirty="0"/>
              <a:t>using tspdb and docker</a:t>
            </a:r>
            <a:endParaRPr lang="en-IN" b="1" dirty="0"/>
          </a:p>
        </p:txBody>
      </p:sp>
      <p:sp>
        <p:nvSpPr>
          <p:cNvPr id="10" name="Rectangle 9">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13" name="Oval 12">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23353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24212-2FCD-49F1-A0E5-0F1634452FAD}"/>
              </a:ext>
            </a:extLst>
          </p:cNvPr>
          <p:cNvSpPr>
            <a:spLocks noGrp="1"/>
          </p:cNvSpPr>
          <p:nvPr>
            <p:ph idx="1"/>
          </p:nvPr>
        </p:nvSpPr>
        <p:spPr>
          <a:xfrm>
            <a:off x="286327" y="138545"/>
            <a:ext cx="11619346" cy="6620064"/>
          </a:xfrm>
        </p:spPr>
        <p:txBody>
          <a:bodyPr>
            <a:normAutofit/>
          </a:bodyPr>
          <a:lstStyle/>
          <a:p>
            <a:endParaRPr lang="en-US" dirty="0"/>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marL="457200" indent="-457200" algn="l">
              <a:buFont typeface="+mj-lt"/>
              <a:buAutoNum type="arabicPeriod"/>
            </a:pPr>
            <a:endParaRPr lang="en-US" b="0" i="0" dirty="0">
              <a:solidFill>
                <a:srgbClr val="131413"/>
              </a:solidFill>
              <a:effectLst/>
              <a:latin typeface="ff6"/>
            </a:endParaRPr>
          </a:p>
          <a:p>
            <a:pPr marL="457200" indent="-457200">
              <a:buFont typeface="+mj-lt"/>
              <a:buAutoNum type="arabicPeriod"/>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p:pic>
        <p:nvPicPr>
          <p:cNvPr id="6" name="Content Placeholder 3" descr="A screenshot of a computer&#10;&#10;Description automatically generated with low confidence">
            <a:extLst>
              <a:ext uri="{FF2B5EF4-FFF2-40B4-BE49-F238E27FC236}">
                <a16:creationId xmlns:a16="http://schemas.microsoft.com/office/drawing/2014/main" id="{70B078C2-E355-4AE0-905D-6293993C899A}"/>
              </a:ext>
            </a:extLst>
          </p:cNvPr>
          <p:cNvPicPr>
            <a:picLocks noChangeAspect="1"/>
          </p:cNvPicPr>
          <p:nvPr/>
        </p:nvPicPr>
        <p:blipFill>
          <a:blip r:embed="rId3"/>
          <a:stretch>
            <a:fillRect/>
          </a:stretch>
        </p:blipFill>
        <p:spPr>
          <a:xfrm>
            <a:off x="4502467" y="342099"/>
            <a:ext cx="3187065" cy="2874010"/>
          </a:xfrm>
          <a:prstGeom prst="rect">
            <a:avLst/>
          </a:prstGeom>
        </p:spPr>
      </p:pic>
      <p:sp>
        <p:nvSpPr>
          <p:cNvPr id="7" name="Content Placeholder 2">
            <a:extLst>
              <a:ext uri="{FF2B5EF4-FFF2-40B4-BE49-F238E27FC236}">
                <a16:creationId xmlns:a16="http://schemas.microsoft.com/office/drawing/2014/main" id="{C97B7334-7FD1-8DEE-9EBB-BE9C19C54201}"/>
              </a:ext>
            </a:extLst>
          </p:cNvPr>
          <p:cNvSpPr txBox="1">
            <a:spLocks/>
          </p:cNvSpPr>
          <p:nvPr/>
        </p:nvSpPr>
        <p:spPr>
          <a:xfrm>
            <a:off x="483704" y="3849757"/>
            <a:ext cx="11065566" cy="2763076"/>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The Docker client and daemon can run on the same system, or you can connect a Docker client to a remote Docker daemon. The Docker client and daemon communicate using a REST API, over UNIX sockets or a network interface. </a:t>
            </a:r>
          </a:p>
          <a:p>
            <a:pPr marL="0" marR="0" lvl="0" indent="0">
              <a:lnSpc>
                <a:spcPct val="107000"/>
              </a:lnSpc>
              <a:spcBef>
                <a:spcPts val="0"/>
              </a:spcBef>
              <a:spcAft>
                <a:spcPts val="800"/>
              </a:spcAft>
              <a:buNone/>
            </a:pPr>
            <a:endParaRPr lang="en-IN" dirty="0">
              <a:effectLst/>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Another Docker client is Docker Compose, that lets you work with applications consisting of a set of containers</a:t>
            </a:r>
            <a:r>
              <a:rPr lang="en-IN" sz="1800" dirty="0">
                <a:effectLst/>
                <a:latin typeface="Arial" panose="020B0604020202020204" pitchFamily="34" charset="0"/>
                <a:ea typeface="Arial" panose="020B0604020202020204" pitchFamily="34" charset="0"/>
              </a:rPr>
              <a:t>.</a:t>
            </a:r>
          </a:p>
          <a:p>
            <a:pPr marL="274320" indent="0">
              <a:spcBef>
                <a:spcPts val="0"/>
              </a:spcBef>
              <a:spcAft>
                <a:spcPts val="800"/>
              </a:spcAft>
              <a:buFont typeface="Wingdings" pitchFamily="2" charset="2"/>
              <a:buNone/>
            </a:pPr>
            <a:endParaRPr lang="en-IN" sz="2400" dirty="0">
              <a:latin typeface="Arial" panose="020B0604020202020204" pitchFamily="34" charset="0"/>
              <a:ea typeface="Arial" panose="020B0604020202020204" pitchFamily="34" charset="0"/>
            </a:endParaRPr>
          </a:p>
          <a:p>
            <a:pPr marL="274320" indent="0">
              <a:spcBef>
                <a:spcPts val="0"/>
              </a:spcBef>
              <a:spcAft>
                <a:spcPts val="800"/>
              </a:spcAft>
              <a:buFont typeface="Wingdings" pitchFamily="2" charset="2"/>
              <a:buNone/>
            </a:pPr>
            <a:endParaRPr lang="en-IN" sz="2400" dirty="0">
              <a:latin typeface="Arial" panose="020B0604020202020204" pitchFamily="34" charset="0"/>
              <a:ea typeface="Arial" panose="020B0604020202020204" pitchFamily="34" charset="0"/>
            </a:endParaRPr>
          </a:p>
          <a:p>
            <a:pPr marL="274320" indent="0">
              <a:spcBef>
                <a:spcPts val="0"/>
              </a:spcBef>
              <a:spcAft>
                <a:spcPts val="800"/>
              </a:spcAft>
              <a:buFont typeface="Wingdings" pitchFamily="2" charset="2"/>
              <a:buNone/>
            </a:pPr>
            <a:endParaRPr lang="en-IN" sz="1700" dirty="0">
              <a:latin typeface="Arial" panose="020B0604020202020204" pitchFamily="34" charset="0"/>
              <a:ea typeface="Arial" panose="020B0604020202020204" pitchFamily="34" charset="0"/>
            </a:endParaRPr>
          </a:p>
          <a:p>
            <a:endParaRPr lang="en-US" sz="1700" dirty="0"/>
          </a:p>
        </p:txBody>
      </p:sp>
    </p:spTree>
    <p:extLst>
      <p:ext uri="{BB962C8B-B14F-4D97-AF65-F5344CB8AC3E}">
        <p14:creationId xmlns:p14="http://schemas.microsoft.com/office/powerpoint/2010/main" val="931287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24212-2FCD-49F1-A0E5-0F1634452FAD}"/>
              </a:ext>
            </a:extLst>
          </p:cNvPr>
          <p:cNvSpPr>
            <a:spLocks noGrp="1"/>
          </p:cNvSpPr>
          <p:nvPr>
            <p:ph idx="1"/>
          </p:nvPr>
        </p:nvSpPr>
        <p:spPr>
          <a:xfrm>
            <a:off x="286327" y="138545"/>
            <a:ext cx="11619346" cy="6620064"/>
          </a:xfrm>
        </p:spPr>
        <p:txBody>
          <a:bodyPr>
            <a:normAutofit/>
          </a:bodyPr>
          <a:lstStyle/>
          <a:p>
            <a:pPr marL="0" marR="0" indent="0">
              <a:lnSpc>
                <a:spcPct val="107000"/>
              </a:lnSpc>
              <a:spcBef>
                <a:spcPts val="0"/>
              </a:spcBef>
              <a:spcAft>
                <a:spcPts val="800"/>
              </a:spcAft>
              <a:buNone/>
            </a:pPr>
            <a:r>
              <a:rPr lang="en-US" sz="2400" b="1" dirty="0">
                <a:latin typeface="Arial" panose="020B0604020202020204" pitchFamily="34" charset="0"/>
              </a:rPr>
              <a:t>c) </a:t>
            </a:r>
            <a:r>
              <a:rPr lang="en-US" sz="2400" b="1" u="sng" dirty="0">
                <a:latin typeface="Arial" panose="020B0604020202020204" pitchFamily="34" charset="0"/>
              </a:rPr>
              <a:t>Postgres</a:t>
            </a:r>
            <a:endParaRPr lang="en-IN" sz="2400" b="1" u="sng" dirty="0">
              <a:latin typeface="Arial" panose="020B0604020202020204" pitchFamily="34" charset="0"/>
            </a:endParaRPr>
          </a:p>
          <a:p>
            <a:pPr marL="0" marR="0" indent="0">
              <a:lnSpc>
                <a:spcPct val="107000"/>
              </a:lnSpc>
              <a:spcBef>
                <a:spcPts val="0"/>
              </a:spcBef>
              <a:spcAft>
                <a:spcPts val="800"/>
              </a:spcAft>
              <a:buNone/>
            </a:pPr>
            <a:endParaRPr lang="en-IN" sz="1800" dirty="0">
              <a:effectLst/>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PostgreSQL has a rich history for support of advanced data types, and supports a level of performance optimisation that is usually associated with commercial database counterparts, like Oracle and SQL Server. </a:t>
            </a:r>
          </a:p>
          <a:p>
            <a:pPr marL="0" marR="0" lvl="0" indent="0">
              <a:lnSpc>
                <a:spcPct val="107000"/>
              </a:lnSpc>
              <a:spcBef>
                <a:spcPts val="0"/>
              </a:spcBef>
              <a:spcAft>
                <a:spcPts val="800"/>
              </a:spcAft>
              <a:buNone/>
            </a:pPr>
            <a:r>
              <a:rPr lang="en-IN" dirty="0">
                <a:effectLst/>
                <a:latin typeface="Arial" panose="020B0604020202020204" pitchFamily="34" charset="0"/>
                <a:ea typeface="Arial" panose="020B0604020202020204" pitchFamily="34" charset="0"/>
              </a:rPr>
              <a:t> </a:t>
            </a: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PostgreSQL is used as the primary data store or data warehouse for many web, mobile, geospatial, and analytics applications.</a:t>
            </a:r>
          </a:p>
          <a:p>
            <a:pPr marL="0" marR="0" lvl="0" indent="0">
              <a:lnSpc>
                <a:spcPct val="107000"/>
              </a:lnSpc>
              <a:spcBef>
                <a:spcPts val="0"/>
              </a:spcBef>
              <a:spcAft>
                <a:spcPts val="800"/>
              </a:spcAft>
              <a:buNone/>
            </a:pPr>
            <a:r>
              <a:rPr lang="en-IN" dirty="0">
                <a:effectLst/>
                <a:latin typeface="Arial" panose="020B0604020202020204" pitchFamily="34" charset="0"/>
                <a:ea typeface="Arial" panose="020B0604020202020204" pitchFamily="34" charset="0"/>
              </a:rPr>
              <a:t> </a:t>
            </a: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PostgreSQL can store structured and unstructured data in a single product.  Unstructured data, found in audio, video, emails and social media postings, can be used to improve customer service, discover new product requirements, and find ways to prevent a customer from churning among countless other uses.</a:t>
            </a:r>
          </a:p>
          <a:p>
            <a:pPr marL="342900" marR="0" lvl="0" indent="-342900">
              <a:lnSpc>
                <a:spcPct val="107000"/>
              </a:lnSpc>
              <a:spcBef>
                <a:spcPts val="0"/>
              </a:spcBef>
              <a:spcAft>
                <a:spcPts val="800"/>
              </a:spcAft>
              <a:buFont typeface="Symbol" panose="05050102010706020507" pitchFamily="18" charset="2"/>
              <a:buChar char=""/>
            </a:pPr>
            <a:endParaRPr lang="en-IN" dirty="0">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In our project we use </a:t>
            </a:r>
            <a:r>
              <a:rPr lang="en-IN" dirty="0" err="1">
                <a:effectLst/>
                <a:latin typeface="Arial" panose="020B0604020202020204" pitchFamily="34" charset="0"/>
                <a:ea typeface="Arial" panose="020B0604020202020204" pitchFamily="34" charset="0"/>
              </a:rPr>
              <a:t>postgres</a:t>
            </a:r>
            <a:r>
              <a:rPr lang="en-IN" dirty="0">
                <a:effectLst/>
                <a:latin typeface="Arial" panose="020B0604020202020204" pitchFamily="34" charset="0"/>
                <a:ea typeface="Arial" panose="020B0604020202020204" pitchFamily="34" charset="0"/>
              </a:rPr>
              <a:t> to store our data and let </a:t>
            </a:r>
            <a:r>
              <a:rPr lang="en-IN" dirty="0" err="1">
                <a:effectLst/>
                <a:latin typeface="Arial" panose="020B0604020202020204" pitchFamily="34" charset="0"/>
                <a:ea typeface="Arial" panose="020B0604020202020204" pitchFamily="34" charset="0"/>
              </a:rPr>
              <a:t>tspDB</a:t>
            </a:r>
            <a:r>
              <a:rPr lang="en-IN" dirty="0">
                <a:effectLst/>
                <a:latin typeface="Arial" panose="020B0604020202020204" pitchFamily="34" charset="0"/>
                <a:ea typeface="Arial" panose="020B0604020202020204" pitchFamily="34" charset="0"/>
              </a:rPr>
              <a:t> extension generate the machine learning model and have a prediction functionality on top of the database</a:t>
            </a:r>
            <a:endParaRPr lang="en-US" dirty="0"/>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marL="457200" indent="-457200" algn="l">
              <a:buFont typeface="+mj-lt"/>
              <a:buAutoNum type="arabicPeriod"/>
            </a:pPr>
            <a:endParaRPr lang="en-US" b="0" i="0" dirty="0">
              <a:solidFill>
                <a:srgbClr val="131413"/>
              </a:solidFill>
              <a:effectLst/>
              <a:latin typeface="ff6"/>
            </a:endParaRPr>
          </a:p>
          <a:p>
            <a:pPr marL="457200" indent="-457200">
              <a:buFont typeface="+mj-lt"/>
              <a:buAutoNum type="arabicPeriod"/>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11571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24212-2FCD-49F1-A0E5-0F1634452FAD}"/>
              </a:ext>
            </a:extLst>
          </p:cNvPr>
          <p:cNvSpPr>
            <a:spLocks noGrp="1"/>
          </p:cNvSpPr>
          <p:nvPr>
            <p:ph idx="1"/>
          </p:nvPr>
        </p:nvSpPr>
        <p:spPr>
          <a:xfrm>
            <a:off x="286327" y="138545"/>
            <a:ext cx="11619346" cy="6620064"/>
          </a:xfrm>
        </p:spPr>
        <p:txBody>
          <a:bodyPr>
            <a:normAutofit lnSpcReduction="10000"/>
          </a:bodyPr>
          <a:lstStyle/>
          <a:p>
            <a:pPr marL="0" marR="0" indent="0">
              <a:lnSpc>
                <a:spcPct val="107000"/>
              </a:lnSpc>
              <a:spcBef>
                <a:spcPts val="0"/>
              </a:spcBef>
              <a:spcAft>
                <a:spcPts val="800"/>
              </a:spcAft>
              <a:buNone/>
            </a:pPr>
            <a:r>
              <a:rPr lang="en-US" sz="2400" b="1" dirty="0">
                <a:latin typeface="Arial" panose="020B0604020202020204" pitchFamily="34" charset="0"/>
              </a:rPr>
              <a:t>d) </a:t>
            </a:r>
            <a:r>
              <a:rPr lang="en-US" sz="2400" b="1" u="sng" dirty="0" err="1">
                <a:latin typeface="Arial" panose="020B0604020202020204" pitchFamily="34" charset="0"/>
              </a:rPr>
              <a:t>Streamlit</a:t>
            </a:r>
            <a:endParaRPr lang="en-IN" sz="2400" b="1" u="sng" dirty="0">
              <a:latin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err="1">
                <a:effectLst/>
                <a:latin typeface="Arial" panose="020B0604020202020204" pitchFamily="34" charset="0"/>
                <a:ea typeface="Arial" panose="020B0604020202020204" pitchFamily="34" charset="0"/>
              </a:rPr>
              <a:t>Streamlit</a:t>
            </a:r>
            <a:r>
              <a:rPr lang="en-IN" dirty="0">
                <a:effectLst/>
                <a:latin typeface="Arial" panose="020B0604020202020204" pitchFamily="34" charset="0"/>
                <a:ea typeface="Arial" panose="020B0604020202020204" pitchFamily="34" charset="0"/>
              </a:rPr>
              <a:t> is an open source app framework in Python language. It helps us create web apps for data science and machine learning in a short time. It is compatible with major Python libraries such as scikit-learn, </a:t>
            </a:r>
            <a:r>
              <a:rPr lang="en-IN" dirty="0" err="1">
                <a:effectLst/>
                <a:latin typeface="Arial" panose="020B0604020202020204" pitchFamily="34" charset="0"/>
                <a:ea typeface="Arial" panose="020B0604020202020204" pitchFamily="34" charset="0"/>
              </a:rPr>
              <a:t>Keras</a:t>
            </a:r>
            <a:r>
              <a:rPr lang="en-IN" dirty="0">
                <a:effectLst/>
                <a:latin typeface="Arial" panose="020B0604020202020204" pitchFamily="34" charset="0"/>
                <a:ea typeface="Arial" panose="020B0604020202020204" pitchFamily="34" charset="0"/>
              </a:rPr>
              <a:t>, </a:t>
            </a:r>
            <a:r>
              <a:rPr lang="en-IN" dirty="0" err="1">
                <a:effectLst/>
                <a:latin typeface="Arial" panose="020B0604020202020204" pitchFamily="34" charset="0"/>
                <a:ea typeface="Arial" panose="020B0604020202020204" pitchFamily="34" charset="0"/>
              </a:rPr>
              <a:t>PyTorch</a:t>
            </a:r>
            <a:r>
              <a:rPr lang="en-IN" dirty="0">
                <a:effectLst/>
                <a:latin typeface="Arial" panose="020B0604020202020204" pitchFamily="34" charset="0"/>
                <a:ea typeface="Arial" panose="020B0604020202020204" pitchFamily="34" charset="0"/>
              </a:rPr>
              <a:t>, </a:t>
            </a:r>
            <a:r>
              <a:rPr lang="en-IN" dirty="0" err="1">
                <a:effectLst/>
                <a:latin typeface="Arial" panose="020B0604020202020204" pitchFamily="34" charset="0"/>
                <a:ea typeface="Arial" panose="020B0604020202020204" pitchFamily="34" charset="0"/>
              </a:rPr>
              <a:t>SymPy</a:t>
            </a:r>
            <a:r>
              <a:rPr lang="en-IN" dirty="0">
                <a:effectLst/>
                <a:latin typeface="Arial" panose="020B0604020202020204" pitchFamily="34" charset="0"/>
                <a:ea typeface="Arial" panose="020B0604020202020204" pitchFamily="34" charset="0"/>
              </a:rPr>
              <a:t>(latex), NumPy, pandas, Matplotlib etc.</a:t>
            </a:r>
          </a:p>
          <a:p>
            <a:pPr marL="0" marR="0" lvl="0" indent="0">
              <a:lnSpc>
                <a:spcPct val="107000"/>
              </a:lnSpc>
              <a:spcBef>
                <a:spcPts val="0"/>
              </a:spcBef>
              <a:spcAft>
                <a:spcPts val="800"/>
              </a:spcAft>
              <a:buNone/>
            </a:pPr>
            <a:endParaRPr lang="en-IN" dirty="0">
              <a:effectLst/>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Data caching simplifies and speeds up computation pipelines. </a:t>
            </a:r>
            <a:r>
              <a:rPr lang="en-IN" dirty="0" err="1">
                <a:effectLst/>
                <a:latin typeface="Arial" panose="020B0604020202020204" pitchFamily="34" charset="0"/>
                <a:ea typeface="Arial" panose="020B0604020202020204" pitchFamily="34" charset="0"/>
              </a:rPr>
              <a:t>Streamlit</a:t>
            </a:r>
            <a:r>
              <a:rPr lang="en-IN" dirty="0">
                <a:effectLst/>
                <a:latin typeface="Arial" panose="020B0604020202020204" pitchFamily="34" charset="0"/>
                <a:ea typeface="Arial" panose="020B0604020202020204" pitchFamily="34" charset="0"/>
              </a:rPr>
              <a:t> watches for changes on updates of the linked Git repository and the application will be deployed automatically in the shared link</a:t>
            </a:r>
            <a:r>
              <a:rPr lang="en-IN" sz="1800" dirty="0">
                <a:effectLst/>
                <a:latin typeface="Arial" panose="020B0604020202020204" pitchFamily="34" charset="0"/>
                <a:ea typeface="Arial" panose="020B0604020202020204" pitchFamily="34" charset="0"/>
              </a:rPr>
              <a:t>.</a:t>
            </a:r>
          </a:p>
          <a:p>
            <a:pPr marL="342900" marR="0" lvl="0" indent="-342900">
              <a:lnSpc>
                <a:spcPct val="107000"/>
              </a:lnSpc>
              <a:spcBef>
                <a:spcPts val="0"/>
              </a:spcBef>
              <a:spcAft>
                <a:spcPts val="800"/>
              </a:spcAft>
              <a:buFont typeface="Symbol" panose="05050102010706020507" pitchFamily="18" charset="2"/>
              <a:buChar char=""/>
            </a:pPr>
            <a:endParaRPr lang="en-IN" sz="1800" dirty="0">
              <a:latin typeface="Arial" panose="020B0604020202020204" pitchFamily="34" charset="0"/>
              <a:ea typeface="Arial" panose="020B0604020202020204" pitchFamily="34" charset="0"/>
            </a:endParaRPr>
          </a:p>
          <a:p>
            <a:pPr marL="0" marR="0" indent="0">
              <a:lnSpc>
                <a:spcPct val="107000"/>
              </a:lnSpc>
              <a:spcBef>
                <a:spcPts val="0"/>
              </a:spcBef>
              <a:spcAft>
                <a:spcPts val="800"/>
              </a:spcAft>
              <a:buNone/>
            </a:pPr>
            <a:r>
              <a:rPr lang="en-US" sz="2400" b="1" dirty="0">
                <a:latin typeface="Arial" panose="020B0604020202020204" pitchFamily="34" charset="0"/>
              </a:rPr>
              <a:t>e) </a:t>
            </a:r>
            <a:r>
              <a:rPr lang="en-US" sz="2400" b="1" u="sng" dirty="0">
                <a:latin typeface="Arial" panose="020B0604020202020204" pitchFamily="34" charset="0"/>
              </a:rPr>
              <a:t>Jenkins</a:t>
            </a:r>
            <a:endParaRPr lang="en-IN" sz="2400" b="1" u="sng" dirty="0">
              <a:latin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latin typeface="Arial" panose="020B0604020202020204" pitchFamily="34" charset="0"/>
              </a:rPr>
              <a:t>Jenkins is the most famous Continuous Integration tool. </a:t>
            </a:r>
          </a:p>
          <a:p>
            <a:pPr marL="342900" marR="0" lvl="0" indent="-342900">
              <a:lnSpc>
                <a:spcPct val="107000"/>
              </a:lnSpc>
              <a:spcBef>
                <a:spcPts val="0"/>
              </a:spcBef>
              <a:spcAft>
                <a:spcPts val="800"/>
              </a:spcAft>
              <a:buFont typeface="Symbol" panose="05050102010706020507" pitchFamily="18" charset="2"/>
              <a:buChar char=""/>
            </a:pPr>
            <a:endParaRPr lang="en-IN" dirty="0">
              <a:latin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latin typeface="Arial" panose="020B0604020202020204" pitchFamily="34" charset="0"/>
              </a:rPr>
              <a:t>Jenkins is an open-source automation tool written in Java with plugins built for Continuous Integration purposes. </a:t>
            </a:r>
          </a:p>
          <a:p>
            <a:pPr marL="0" marR="0" lvl="0" indent="0">
              <a:lnSpc>
                <a:spcPct val="107000"/>
              </a:lnSpc>
              <a:spcBef>
                <a:spcPts val="0"/>
              </a:spcBef>
              <a:spcAft>
                <a:spcPts val="800"/>
              </a:spcAft>
              <a:buNone/>
            </a:pPr>
            <a:r>
              <a:rPr lang="en-IN" dirty="0">
                <a:latin typeface="Arial" panose="020B0604020202020204" pitchFamily="34" charset="0"/>
              </a:rPr>
              <a:t> </a:t>
            </a:r>
          </a:p>
          <a:p>
            <a:pPr marL="342900" marR="0" lvl="0" indent="-342900">
              <a:lnSpc>
                <a:spcPct val="107000"/>
              </a:lnSpc>
              <a:spcBef>
                <a:spcPts val="0"/>
              </a:spcBef>
              <a:spcAft>
                <a:spcPts val="800"/>
              </a:spcAft>
              <a:buFont typeface="Symbol" panose="05050102010706020507" pitchFamily="18" charset="2"/>
              <a:buChar char=""/>
            </a:pPr>
            <a:r>
              <a:rPr lang="en-IN" dirty="0">
                <a:latin typeface="Arial" panose="020B0604020202020204" pitchFamily="34" charset="0"/>
              </a:rPr>
              <a:t>Jenkins is used to build and test your software projects continuously making it easier for developers to integrate changes to the project, and making it easier for users to obtain a fresh build.  </a:t>
            </a:r>
          </a:p>
          <a:p>
            <a:pPr marL="342900" marR="0" lvl="0" indent="-342900">
              <a:lnSpc>
                <a:spcPct val="107000"/>
              </a:lnSpc>
              <a:spcBef>
                <a:spcPts val="0"/>
              </a:spcBef>
              <a:spcAft>
                <a:spcPts val="800"/>
              </a:spcAft>
              <a:buFont typeface="Symbol" panose="05050102010706020507" pitchFamily="18" charset="2"/>
              <a:buChar char=""/>
            </a:pPr>
            <a:endParaRPr lang="en-IN" sz="1800" dirty="0">
              <a:effectLst/>
              <a:latin typeface="Arial" panose="020B0604020202020204" pitchFamily="34" charset="0"/>
              <a:ea typeface="Arial" panose="020B0604020202020204" pitchFamily="34"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marL="457200" indent="-457200" algn="l">
              <a:buFont typeface="+mj-lt"/>
              <a:buAutoNum type="arabicPeriod"/>
            </a:pPr>
            <a:endParaRPr lang="en-US" b="0" i="0" dirty="0">
              <a:solidFill>
                <a:srgbClr val="131413"/>
              </a:solidFill>
              <a:effectLst/>
              <a:latin typeface="ff6"/>
            </a:endParaRPr>
          </a:p>
          <a:p>
            <a:pPr marL="457200" indent="-457200">
              <a:buFont typeface="+mj-lt"/>
              <a:buAutoNum type="arabicPeriod"/>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640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24212-2FCD-49F1-A0E5-0F1634452FAD}"/>
              </a:ext>
            </a:extLst>
          </p:cNvPr>
          <p:cNvSpPr>
            <a:spLocks noGrp="1"/>
          </p:cNvSpPr>
          <p:nvPr>
            <p:ph idx="1"/>
          </p:nvPr>
        </p:nvSpPr>
        <p:spPr>
          <a:xfrm>
            <a:off x="286327" y="138545"/>
            <a:ext cx="11619346" cy="6620064"/>
          </a:xfrm>
        </p:spPr>
        <p:txBody>
          <a:bodyPr>
            <a:normAutofit/>
          </a:bodyPr>
          <a:lstStyle/>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It also allows you to continuously deliver your software by integrating with a large number of testing and deployment technologies.</a:t>
            </a:r>
          </a:p>
          <a:p>
            <a:pPr marL="0" marR="0" lvl="0" indent="0">
              <a:lnSpc>
                <a:spcPct val="107000"/>
              </a:lnSpc>
              <a:spcBef>
                <a:spcPts val="0"/>
              </a:spcBef>
              <a:spcAft>
                <a:spcPts val="800"/>
              </a:spcAft>
              <a:buNone/>
            </a:pPr>
            <a:endParaRPr lang="en-IN" dirty="0">
              <a:effectLst/>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With Jenkins, organizations can accelerate the software development process through automation. </a:t>
            </a:r>
          </a:p>
          <a:p>
            <a:pPr marL="0" marR="0" lvl="0" indent="0">
              <a:lnSpc>
                <a:spcPct val="107000"/>
              </a:lnSpc>
              <a:spcBef>
                <a:spcPts val="0"/>
              </a:spcBef>
              <a:spcAft>
                <a:spcPts val="800"/>
              </a:spcAft>
              <a:buNone/>
            </a:pPr>
            <a:endParaRPr lang="en-IN" dirty="0">
              <a:effectLst/>
              <a:latin typeface="Arial" panose="020B0604020202020204" pitchFamily="34" charset="0"/>
              <a:ea typeface="Arial" panose="020B0604020202020204" pitchFamily="34" charset="0"/>
            </a:endParaRPr>
          </a:p>
          <a:p>
            <a:pPr marL="34290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Jenkins integrates development life-cycle processes of all kinds, including build, document, test, package, stage, deploy, static analysis, and much more.</a:t>
            </a:r>
          </a:p>
          <a:p>
            <a:pPr marL="342900" marR="0" lvl="0" indent="-342900">
              <a:lnSpc>
                <a:spcPct val="107000"/>
              </a:lnSpc>
              <a:spcBef>
                <a:spcPts val="0"/>
              </a:spcBef>
              <a:spcAft>
                <a:spcPts val="800"/>
              </a:spcAft>
              <a:buFont typeface="Symbol" panose="05050102010706020507" pitchFamily="18" charset="2"/>
              <a:buChar char=""/>
            </a:pPr>
            <a:endParaRPr lang="en-IN" sz="1800" dirty="0">
              <a:effectLst/>
              <a:latin typeface="Arial" panose="020B0604020202020204" pitchFamily="34" charset="0"/>
              <a:ea typeface="Arial" panose="020B0604020202020204" pitchFamily="34"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marL="457200" indent="-457200" algn="l">
              <a:buFont typeface="+mj-lt"/>
              <a:buAutoNum type="arabicPeriod"/>
            </a:pPr>
            <a:endParaRPr lang="en-US" b="0" i="0" dirty="0">
              <a:solidFill>
                <a:srgbClr val="131413"/>
              </a:solidFill>
              <a:effectLst/>
              <a:latin typeface="ff6"/>
            </a:endParaRPr>
          </a:p>
          <a:p>
            <a:pPr marL="457200" indent="-457200">
              <a:buFont typeface="+mj-lt"/>
              <a:buAutoNum type="arabicPeriod"/>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82636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24212-2FCD-49F1-A0E5-0F1634452FAD}"/>
              </a:ext>
            </a:extLst>
          </p:cNvPr>
          <p:cNvSpPr>
            <a:spLocks noGrp="1"/>
          </p:cNvSpPr>
          <p:nvPr>
            <p:ph idx="1"/>
          </p:nvPr>
        </p:nvSpPr>
        <p:spPr>
          <a:xfrm>
            <a:off x="286327" y="138545"/>
            <a:ext cx="11619346" cy="6620064"/>
          </a:xfrm>
        </p:spPr>
        <p:txBody>
          <a:bodyPr>
            <a:normAutofit/>
          </a:bodyPr>
          <a:lstStyle/>
          <a:p>
            <a:pPr marL="0" marR="0" indent="0">
              <a:lnSpc>
                <a:spcPct val="107000"/>
              </a:lnSpc>
              <a:spcBef>
                <a:spcPts val="0"/>
              </a:spcBef>
              <a:spcAft>
                <a:spcPts val="800"/>
              </a:spcAft>
              <a:buNone/>
            </a:pPr>
            <a:r>
              <a:rPr lang="en-US" sz="2400" b="1" dirty="0">
                <a:latin typeface="Arial" panose="020B0604020202020204" pitchFamily="34" charset="0"/>
              </a:rPr>
              <a:t> f) </a:t>
            </a:r>
            <a:r>
              <a:rPr lang="en-US" sz="2400" b="1" u="sng" dirty="0">
                <a:latin typeface="Arial" panose="020B0604020202020204" pitchFamily="34" charset="0"/>
              </a:rPr>
              <a:t>Git</a:t>
            </a:r>
            <a:endParaRPr lang="en-IN" sz="2400" b="1" u="sng" dirty="0">
              <a:latin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Git is open-source version control software, used for managing and tracking file revisions. </a:t>
            </a:r>
          </a:p>
          <a:p>
            <a:pPr marL="342900" marR="0" lvl="0" indent="-342900">
              <a:lnSpc>
                <a:spcPct val="107000"/>
              </a:lnSpc>
              <a:spcBef>
                <a:spcPts val="0"/>
              </a:spcBef>
              <a:spcAft>
                <a:spcPts val="800"/>
              </a:spcAft>
              <a:buFont typeface="Symbol" panose="05050102010706020507" pitchFamily="18" charset="2"/>
              <a:buChar char=""/>
            </a:pPr>
            <a:endParaRPr lang="en-IN" dirty="0">
              <a:effectLst/>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It can be used with any file type, but is most often used for tracking code files. Git is the most widely used version control system in software development, and GitHub leverages this technology for its service, hence its name.</a:t>
            </a:r>
          </a:p>
          <a:p>
            <a:pPr marL="0" marR="0" lvl="0" indent="0">
              <a:lnSpc>
                <a:spcPct val="107000"/>
              </a:lnSpc>
              <a:spcBef>
                <a:spcPts val="0"/>
              </a:spcBef>
              <a:spcAft>
                <a:spcPts val="800"/>
              </a:spcAft>
              <a:buNone/>
            </a:pPr>
            <a:r>
              <a:rPr lang="en-IN" dirty="0">
                <a:effectLst/>
                <a:latin typeface="Arial" panose="020B0604020202020204" pitchFamily="34" charset="0"/>
                <a:ea typeface="Arial" panose="020B0604020202020204" pitchFamily="34" charset="0"/>
              </a:rPr>
              <a:t> </a:t>
            </a: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 Advanced version control is necessary for software projects, especially collaborative ones. When building software, developers are frequently and simultaneously updating the code to add features and fix bugs. </a:t>
            </a:r>
          </a:p>
          <a:p>
            <a:pPr marL="0" marR="0" lvl="0" indent="0">
              <a:lnSpc>
                <a:spcPct val="107000"/>
              </a:lnSpc>
              <a:spcBef>
                <a:spcPts val="0"/>
              </a:spcBef>
              <a:spcAft>
                <a:spcPts val="800"/>
              </a:spcAft>
              <a:buNone/>
            </a:pPr>
            <a:r>
              <a:rPr lang="en-IN" dirty="0">
                <a:effectLst/>
                <a:latin typeface="Arial" panose="020B0604020202020204" pitchFamily="34" charset="0"/>
                <a:ea typeface="Arial" panose="020B0604020202020204" pitchFamily="34" charset="0"/>
              </a:rPr>
              <a:t> </a:t>
            </a: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It wouldn’t make sense to make these changes to the source code directly, since any issues would affect users. Instead, developers work with their own copies of the code, then — after the code has been thoroughly tested — add this code to the main codebase.</a:t>
            </a:r>
          </a:p>
          <a:p>
            <a:pPr marL="342900" marR="0" lvl="0" indent="-342900">
              <a:lnSpc>
                <a:spcPct val="107000"/>
              </a:lnSpc>
              <a:spcBef>
                <a:spcPts val="0"/>
              </a:spcBef>
              <a:spcAft>
                <a:spcPts val="800"/>
              </a:spcAft>
              <a:buFont typeface="Symbol" panose="05050102010706020507" pitchFamily="18" charset="2"/>
              <a:buChar char=""/>
            </a:pPr>
            <a:endParaRPr lang="en-IN" sz="1800" dirty="0">
              <a:effectLst/>
              <a:latin typeface="Arial" panose="020B0604020202020204" pitchFamily="34" charset="0"/>
              <a:ea typeface="Arial" panose="020B0604020202020204" pitchFamily="34"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marL="457200" indent="-457200" algn="l">
              <a:buFont typeface="+mj-lt"/>
              <a:buAutoNum type="arabicPeriod"/>
            </a:pPr>
            <a:endParaRPr lang="en-US" b="0" i="0" dirty="0">
              <a:solidFill>
                <a:srgbClr val="131413"/>
              </a:solidFill>
              <a:effectLst/>
              <a:latin typeface="ff6"/>
            </a:endParaRPr>
          </a:p>
          <a:p>
            <a:pPr marL="457200" indent="-457200">
              <a:buFont typeface="+mj-lt"/>
              <a:buAutoNum type="arabicPeriod"/>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43528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5217696-9FDC-4DA4-B6E5-A83B276DE9F0}"/>
              </a:ext>
            </a:extLst>
          </p:cNvPr>
          <p:cNvSpPr>
            <a:spLocks noGrp="1"/>
          </p:cNvSpPr>
          <p:nvPr>
            <p:ph type="title"/>
          </p:nvPr>
        </p:nvSpPr>
        <p:spPr>
          <a:xfrm>
            <a:off x="1069848" y="484632"/>
            <a:ext cx="10058400" cy="1609344"/>
          </a:xfrm>
        </p:spPr>
        <p:txBody>
          <a:bodyPr>
            <a:normAutofit/>
          </a:bodyPr>
          <a:lstStyle/>
          <a:p>
            <a:r>
              <a:rPr lang="en-IN" dirty="0"/>
              <a:t>IMPLEMENTATION</a:t>
            </a:r>
          </a:p>
        </p:txBody>
      </p:sp>
      <p:sp>
        <p:nvSpPr>
          <p:cNvPr id="24" name="Oval 2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ontent Placeholder 2">
            <a:extLst>
              <a:ext uri="{FF2B5EF4-FFF2-40B4-BE49-F238E27FC236}">
                <a16:creationId xmlns:a16="http://schemas.microsoft.com/office/drawing/2014/main" id="{E32F1F8F-3542-91BF-91F8-23B6740C9A37}"/>
              </a:ext>
            </a:extLst>
          </p:cNvPr>
          <p:cNvSpPr txBox="1">
            <a:spLocks/>
          </p:cNvSpPr>
          <p:nvPr/>
        </p:nvSpPr>
        <p:spPr>
          <a:xfrm>
            <a:off x="808383" y="2320412"/>
            <a:ext cx="10893287" cy="436646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000" b="1" u="sng" dirty="0">
                <a:solidFill>
                  <a:srgbClr val="000000"/>
                </a:solidFill>
                <a:latin typeface="Arial" panose="020B0604020202020204" pitchFamily="34" charset="0"/>
              </a:rPr>
              <a:t>MODULE 1</a:t>
            </a:r>
          </a:p>
          <a:p>
            <a:pPr marL="0" indent="0">
              <a:buFont typeface="Wingdings" pitchFamily="2" charset="2"/>
              <a:buNone/>
            </a:pPr>
            <a:r>
              <a:rPr lang="en-US" dirty="0">
                <a:latin typeface="Cambria" panose="02040503050406030204" pitchFamily="18" charset="0"/>
                <a:ea typeface="Cambria" panose="02040503050406030204" pitchFamily="18" charset="0"/>
              </a:rPr>
              <a:t>In this module,  we build a </a:t>
            </a:r>
            <a:r>
              <a:rPr lang="en-US" dirty="0" err="1">
                <a:latin typeface="Cambria" panose="02040503050406030204" pitchFamily="18" charset="0"/>
                <a:ea typeface="Cambria" panose="02040503050406030204" pitchFamily="18" charset="0"/>
              </a:rPr>
              <a:t>postgres</a:t>
            </a:r>
            <a:r>
              <a:rPr lang="en-US" dirty="0">
                <a:latin typeface="Cambria" panose="02040503050406030204" pitchFamily="18" charset="0"/>
                <a:ea typeface="Cambria" panose="02040503050406030204" pitchFamily="18" charset="0"/>
              </a:rPr>
              <a:t> docker image </a:t>
            </a:r>
          </a:p>
          <a:p>
            <a:pPr marL="0" indent="0">
              <a:buFont typeface="Wingdings" pitchFamily="2" charset="2"/>
              <a:buNone/>
            </a:pPr>
            <a:endParaRPr lang="en-US" dirty="0">
              <a:latin typeface="Cambria" panose="02040503050406030204" pitchFamily="18" charset="0"/>
              <a:ea typeface="Cambria" panose="02040503050406030204" pitchFamily="18" charset="0"/>
            </a:endParaRPr>
          </a:p>
          <a:p>
            <a:r>
              <a:rPr lang="en-IN" altLang="en-US" dirty="0">
                <a:latin typeface="Cambria" panose="02040503050406030204" pitchFamily="18" charset="0"/>
                <a:ea typeface="Cambria" panose="02040503050406030204" pitchFamily="18" charset="0"/>
              </a:rPr>
              <a:t>Instead of downloading the </a:t>
            </a:r>
            <a:r>
              <a:rPr lang="en-IN" altLang="en-US" dirty="0" err="1">
                <a:latin typeface="Cambria" panose="02040503050406030204" pitchFamily="18" charset="0"/>
                <a:ea typeface="Cambria" panose="02040503050406030204" pitchFamily="18" charset="0"/>
              </a:rPr>
              <a:t>os</a:t>
            </a:r>
            <a:r>
              <a:rPr lang="en-IN" altLang="en-US" dirty="0">
                <a:latin typeface="Cambria" panose="02040503050406030204" pitchFamily="18" charset="0"/>
                <a:ea typeface="Cambria" panose="02040503050406030204" pitchFamily="18" charset="0"/>
              </a:rPr>
              <a:t> specific software, installing it, configuring etc, we can build our own </a:t>
            </a:r>
            <a:r>
              <a:rPr lang="en-IN" altLang="en-US" dirty="0" err="1">
                <a:latin typeface="Cambria" panose="02040503050406030204" pitchFamily="18" charset="0"/>
                <a:ea typeface="Cambria" panose="02040503050406030204" pitchFamily="18" charset="0"/>
              </a:rPr>
              <a:t>postgres</a:t>
            </a:r>
            <a:r>
              <a:rPr lang="en-IN" altLang="en-US" dirty="0">
                <a:latin typeface="Cambria" panose="02040503050406030204" pitchFamily="18" charset="0"/>
                <a:ea typeface="Cambria" panose="02040503050406030204" pitchFamily="18" charset="0"/>
              </a:rPr>
              <a:t> image (based on an available </a:t>
            </a:r>
            <a:r>
              <a:rPr lang="en-IN" altLang="en-US" dirty="0" err="1">
                <a:latin typeface="Cambria" panose="02040503050406030204" pitchFamily="18" charset="0"/>
                <a:ea typeface="Cambria" panose="02040503050406030204" pitchFamily="18" charset="0"/>
              </a:rPr>
              <a:t>postgres</a:t>
            </a:r>
            <a:r>
              <a:rPr lang="en-IN" altLang="en-US" dirty="0">
                <a:latin typeface="Cambria" panose="02040503050406030204" pitchFamily="18" charset="0"/>
                <a:ea typeface="Cambria" panose="02040503050406030204" pitchFamily="18" charset="0"/>
              </a:rPr>
              <a:t> image in docker hub) which makes it easy during development and deployment phases.</a:t>
            </a:r>
          </a:p>
          <a:p>
            <a:endParaRPr lang="en-IN" altLang="en-US" dirty="0">
              <a:latin typeface="Cambria" panose="02040503050406030204" pitchFamily="18" charset="0"/>
              <a:ea typeface="Cambria" panose="02040503050406030204" pitchFamily="18" charset="0"/>
            </a:endParaRPr>
          </a:p>
          <a:p>
            <a:r>
              <a:rPr lang="en-IN" altLang="en-US" dirty="0">
                <a:latin typeface="Cambria" panose="02040503050406030204" pitchFamily="18" charset="0"/>
                <a:ea typeface="Cambria" panose="02040503050406030204" pitchFamily="18" charset="0"/>
              </a:rPr>
              <a:t>We first create a </a:t>
            </a:r>
            <a:r>
              <a:rPr lang="en-IN" altLang="en-US" dirty="0" err="1">
                <a:latin typeface="Cambria" panose="02040503050406030204" pitchFamily="18" charset="0"/>
                <a:ea typeface="Cambria" panose="02040503050406030204" pitchFamily="18" charset="0"/>
              </a:rPr>
              <a:t>Dockerfile</a:t>
            </a:r>
            <a:r>
              <a:rPr lang="en-IN" altLang="en-US" dirty="0">
                <a:latin typeface="Cambria" panose="02040503050406030204" pitchFamily="18" charset="0"/>
                <a:ea typeface="Cambria" panose="02040503050406030204" pitchFamily="18" charset="0"/>
              </a:rPr>
              <a:t> that contains commands to be performed on the base </a:t>
            </a:r>
            <a:r>
              <a:rPr lang="en-IN" altLang="en-US" dirty="0" err="1">
                <a:latin typeface="Cambria" panose="02040503050406030204" pitchFamily="18" charset="0"/>
                <a:ea typeface="Cambria" panose="02040503050406030204" pitchFamily="18" charset="0"/>
              </a:rPr>
              <a:t>postgres</a:t>
            </a:r>
            <a:r>
              <a:rPr lang="en-IN" altLang="en-US" dirty="0">
                <a:latin typeface="Cambria" panose="02040503050406030204" pitchFamily="18" charset="0"/>
                <a:ea typeface="Cambria" panose="02040503050406030204" pitchFamily="18" charset="0"/>
              </a:rPr>
              <a:t> image.</a:t>
            </a:r>
          </a:p>
          <a:p>
            <a:pPr marL="0" indent="0">
              <a:buFont typeface="Wingdings" pitchFamily="2" charset="2"/>
              <a:buNone/>
            </a:pPr>
            <a:endParaRPr lang="en-US" altLang="en-US" dirty="0">
              <a:latin typeface="Cambria" panose="02040503050406030204" pitchFamily="18" charset="0"/>
              <a:ea typeface="Cambria" panose="02040503050406030204" pitchFamily="18" charset="0"/>
            </a:endParaRPr>
          </a:p>
          <a:p>
            <a:r>
              <a:rPr lang="en-US" altLang="en-US" dirty="0">
                <a:latin typeface="Cambria" panose="02040503050406030204" pitchFamily="18" charset="0"/>
                <a:ea typeface="Cambria" panose="02040503050406030204" pitchFamily="18" charset="0"/>
              </a:rPr>
              <a:t>The commands include FROM, RUN, ENV, COPY, EXPOSE etc.</a:t>
            </a:r>
          </a:p>
          <a:p>
            <a:endParaRPr lang="en-US" altLang="en-US" sz="1600" dirty="0">
              <a:latin typeface="ui-monospace"/>
              <a:ea typeface="Cambria" panose="02040503050406030204" pitchFamily="18" charset="0"/>
            </a:endParaRPr>
          </a:p>
          <a:p>
            <a:endParaRPr lang="en-IN" sz="1600" dirty="0">
              <a:latin typeface="Cambria" panose="02040503050406030204" pitchFamily="18" charset="0"/>
              <a:ea typeface="Cambria" panose="02040503050406030204" pitchFamily="18" charset="0"/>
            </a:endParaRPr>
          </a:p>
          <a:p>
            <a:pPr marL="0" indent="0">
              <a:buFont typeface="Wingdings" pitchFamily="2" charset="2"/>
              <a:buNone/>
            </a:pPr>
            <a:endParaRPr lang="en-IN" sz="1600" dirty="0">
              <a:latin typeface="Cambria" panose="02040503050406030204" pitchFamily="18" charset="0"/>
              <a:ea typeface="Cambria" panose="02040503050406030204" pitchFamily="18" charset="0"/>
            </a:endParaRPr>
          </a:p>
          <a:p>
            <a:pPr marL="0" indent="0">
              <a:buFont typeface="Wingdings" pitchFamily="2" charset="2"/>
              <a:buNone/>
            </a:pPr>
            <a:endParaRPr lang="en-US" sz="1600" dirty="0">
              <a:latin typeface="Cambria" panose="02040503050406030204" pitchFamily="18" charset="0"/>
              <a:ea typeface="Cambria" panose="02040503050406030204" pitchFamily="18" charset="0"/>
            </a:endParaRPr>
          </a:p>
          <a:p>
            <a:endParaRPr lang="en-US" sz="1600" dirty="0"/>
          </a:p>
          <a:p>
            <a:endParaRPr lang="en-US" sz="1600" dirty="0"/>
          </a:p>
        </p:txBody>
      </p:sp>
    </p:spTree>
    <p:extLst>
      <p:ext uri="{BB962C8B-B14F-4D97-AF65-F5344CB8AC3E}">
        <p14:creationId xmlns:p14="http://schemas.microsoft.com/office/powerpoint/2010/main" val="1496712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5A14B08B-3F50-D146-7843-EAE5D6AC88CD}"/>
              </a:ext>
            </a:extLst>
          </p:cNvPr>
          <p:cNvPicPr>
            <a:picLocks noGrp="1" noChangeAspect="1"/>
          </p:cNvPicPr>
          <p:nvPr>
            <p:ph idx="1"/>
          </p:nvPr>
        </p:nvPicPr>
        <p:blipFill>
          <a:blip r:embed="rId2"/>
          <a:stretch>
            <a:fillRect/>
          </a:stretch>
        </p:blipFill>
        <p:spPr>
          <a:xfrm>
            <a:off x="196159" y="232267"/>
            <a:ext cx="6962637" cy="3522275"/>
          </a:xfrm>
        </p:spPr>
      </p:pic>
      <p:sp>
        <p:nvSpPr>
          <p:cNvPr id="5" name="Content Placeholder 2">
            <a:extLst>
              <a:ext uri="{FF2B5EF4-FFF2-40B4-BE49-F238E27FC236}">
                <a16:creationId xmlns:a16="http://schemas.microsoft.com/office/drawing/2014/main" id="{818C66C4-4174-5239-0E50-624BE935D6A9}"/>
              </a:ext>
            </a:extLst>
          </p:cNvPr>
          <p:cNvSpPr txBox="1">
            <a:spLocks/>
          </p:cNvSpPr>
          <p:nvPr/>
        </p:nvSpPr>
        <p:spPr>
          <a:xfrm>
            <a:off x="7255364" y="232267"/>
            <a:ext cx="4850497" cy="352227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IN" dirty="0">
                <a:solidFill>
                  <a:srgbClr val="24292F"/>
                </a:solidFill>
                <a:latin typeface="ui-monospace"/>
                <a:ea typeface="Cambria" panose="02040503050406030204" pitchFamily="18" charset="0"/>
              </a:rPr>
              <a:t>FROM command specifies the base image</a:t>
            </a:r>
          </a:p>
          <a:p>
            <a:r>
              <a:rPr lang="en-IN" dirty="0">
                <a:solidFill>
                  <a:srgbClr val="24292F"/>
                </a:solidFill>
                <a:latin typeface="ui-monospace"/>
                <a:ea typeface="Cambria" panose="02040503050406030204" pitchFamily="18" charset="0"/>
              </a:rPr>
              <a:t>RUN command executes the shell commands </a:t>
            </a:r>
            <a:r>
              <a:rPr lang="en-US" dirty="0">
                <a:solidFill>
                  <a:srgbClr val="24292F"/>
                </a:solidFill>
                <a:latin typeface="ui-monospace"/>
                <a:ea typeface="Cambria" panose="02040503050406030204" pitchFamily="18" charset="0"/>
              </a:rPr>
              <a:t>at build time and get written into Docker image as a new layer.</a:t>
            </a:r>
            <a:endParaRPr lang="en-IN" altLang="en-US" sz="2100" dirty="0">
              <a:solidFill>
                <a:srgbClr val="24292F"/>
              </a:solidFill>
              <a:latin typeface="ui-monospace"/>
              <a:ea typeface="Cambria" panose="02040503050406030204" pitchFamily="18" charset="0"/>
            </a:endParaRPr>
          </a:p>
          <a:p>
            <a:r>
              <a:rPr lang="en-IN" altLang="en-US" sz="2100" dirty="0">
                <a:solidFill>
                  <a:srgbClr val="24292F"/>
                </a:solidFill>
                <a:latin typeface="ui-monospace"/>
                <a:ea typeface="Cambria" panose="02040503050406030204" pitchFamily="18" charset="0"/>
              </a:rPr>
              <a:t>ENV for environment variables</a:t>
            </a:r>
          </a:p>
          <a:p>
            <a:r>
              <a:rPr lang="en-IN" altLang="en-US" sz="2100" dirty="0">
                <a:solidFill>
                  <a:srgbClr val="24292F"/>
                </a:solidFill>
                <a:latin typeface="ui-monospace"/>
                <a:ea typeface="Cambria" panose="02040503050406030204" pitchFamily="18" charset="0"/>
              </a:rPr>
              <a:t>EXPOSE is to make the port open</a:t>
            </a:r>
          </a:p>
          <a:p>
            <a:r>
              <a:rPr lang="en-IN" altLang="en-US" sz="2100" dirty="0">
                <a:solidFill>
                  <a:srgbClr val="24292F"/>
                </a:solidFill>
                <a:latin typeface="ui-monospace"/>
                <a:ea typeface="Cambria" panose="02040503050406030204" pitchFamily="18" charset="0"/>
              </a:rPr>
              <a:t>COPY for copying files on host machine into docker image.</a:t>
            </a:r>
          </a:p>
          <a:p>
            <a:pPr marL="0" indent="0">
              <a:buFont typeface="Wingdings" pitchFamily="2" charset="2"/>
              <a:buNone/>
            </a:pPr>
            <a:endParaRPr lang="en-US" altLang="en-US" sz="2100" dirty="0">
              <a:solidFill>
                <a:srgbClr val="24292F"/>
              </a:solidFill>
              <a:latin typeface="ui-monospace"/>
              <a:ea typeface="Cambria" panose="02040503050406030204" pitchFamily="18" charset="0"/>
            </a:endParaRPr>
          </a:p>
          <a:p>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US" sz="2200" dirty="0">
              <a:latin typeface="Cambria" panose="02040503050406030204" pitchFamily="18" charset="0"/>
              <a:ea typeface="Cambria" panose="02040503050406030204" pitchFamily="18" charset="0"/>
            </a:endParaRPr>
          </a:p>
          <a:p>
            <a:endParaRPr lang="en-US" dirty="0"/>
          </a:p>
          <a:p>
            <a:endParaRPr lang="en-US" dirty="0"/>
          </a:p>
        </p:txBody>
      </p:sp>
      <p:sp>
        <p:nvSpPr>
          <p:cNvPr id="6" name="Content Placeholder 2">
            <a:extLst>
              <a:ext uri="{FF2B5EF4-FFF2-40B4-BE49-F238E27FC236}">
                <a16:creationId xmlns:a16="http://schemas.microsoft.com/office/drawing/2014/main" id="{3C7ED6B9-D522-2B42-00E0-CBCE0DBC149E}"/>
              </a:ext>
            </a:extLst>
          </p:cNvPr>
          <p:cNvSpPr txBox="1">
            <a:spLocks/>
          </p:cNvSpPr>
          <p:nvPr/>
        </p:nvSpPr>
        <p:spPr>
          <a:xfrm>
            <a:off x="119270" y="3935896"/>
            <a:ext cx="11529391" cy="276307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altLang="en-US" sz="2100" dirty="0">
              <a:solidFill>
                <a:srgbClr val="24292F"/>
              </a:solidFill>
              <a:latin typeface="ui-monospace"/>
              <a:ea typeface="Cambria" panose="02040503050406030204" pitchFamily="18" charset="0"/>
            </a:endParaRPr>
          </a:p>
          <a:p>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US" sz="2200" dirty="0">
              <a:latin typeface="Cambria" panose="02040503050406030204" pitchFamily="18" charset="0"/>
              <a:ea typeface="Cambria" panose="02040503050406030204" pitchFamily="18" charset="0"/>
            </a:endParaRPr>
          </a:p>
          <a:p>
            <a:endParaRPr lang="en-US" dirty="0"/>
          </a:p>
          <a:p>
            <a:endParaRPr lang="en-US" dirty="0"/>
          </a:p>
        </p:txBody>
      </p:sp>
      <p:sp>
        <p:nvSpPr>
          <p:cNvPr id="7" name="Content Placeholder 2">
            <a:extLst>
              <a:ext uri="{FF2B5EF4-FFF2-40B4-BE49-F238E27FC236}">
                <a16:creationId xmlns:a16="http://schemas.microsoft.com/office/drawing/2014/main" id="{AD97E493-6256-0949-2A32-65F9C101DD62}"/>
              </a:ext>
            </a:extLst>
          </p:cNvPr>
          <p:cNvSpPr txBox="1">
            <a:spLocks/>
          </p:cNvSpPr>
          <p:nvPr/>
        </p:nvSpPr>
        <p:spPr>
          <a:xfrm>
            <a:off x="196159" y="3869636"/>
            <a:ext cx="11624780" cy="2869096"/>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IN" altLang="en-US" dirty="0">
                <a:latin typeface="Cambria" panose="02040503050406030204" pitchFamily="18" charset="0"/>
                <a:ea typeface="Cambria" panose="02040503050406030204" pitchFamily="18" charset="0"/>
              </a:rPr>
              <a:t>We base our image on postgres 12</a:t>
            </a:r>
          </a:p>
          <a:p>
            <a:r>
              <a:rPr lang="en-US" dirty="0">
                <a:latin typeface="Cambria" panose="02040503050406030204" pitchFamily="18" charset="0"/>
                <a:ea typeface="Cambria" panose="02040503050406030204" pitchFamily="18" charset="0"/>
              </a:rPr>
              <a:t>Apt-get update downloads the package lists from the repositories and "updates" them to get information on the newest versions of packages</a:t>
            </a:r>
            <a:endParaRPr lang="en-US" altLang="en-US" dirty="0">
              <a:latin typeface="Cambria" panose="02040503050406030204" pitchFamily="18" charset="0"/>
              <a:ea typeface="Cambria" panose="02040503050406030204" pitchFamily="18" charset="0"/>
            </a:endParaRPr>
          </a:p>
          <a:p>
            <a:r>
              <a:rPr lang="en-IN" dirty="0">
                <a:latin typeface="Cambria" panose="02040503050406030204" pitchFamily="18" charset="0"/>
                <a:ea typeface="Cambria" panose="02040503050406030204" pitchFamily="18" charset="0"/>
              </a:rPr>
              <a:t>Install plpython, python3, git using apt-get</a:t>
            </a:r>
          </a:p>
          <a:p>
            <a:r>
              <a:rPr lang="en-IN" dirty="0">
                <a:latin typeface="Cambria" panose="02040503050406030204" pitchFamily="18" charset="0"/>
                <a:ea typeface="Cambria" panose="02040503050406030204" pitchFamily="18" charset="0"/>
              </a:rPr>
              <a:t>Clone the source code for tspdb from git and install it in the python file directory using pip.</a:t>
            </a:r>
          </a:p>
          <a:p>
            <a:r>
              <a:rPr lang="en-IN" dirty="0">
                <a:latin typeface="Cambria" panose="02040503050406030204" pitchFamily="18" charset="0"/>
                <a:ea typeface="Cambria" panose="02040503050406030204" pitchFamily="18" charset="0"/>
              </a:rPr>
              <a:t>Copy the .control and .sql to the extension folder. </a:t>
            </a:r>
          </a:p>
          <a:p>
            <a:r>
              <a:rPr lang="en-IN" dirty="0">
                <a:latin typeface="Cambria" panose="02040503050406030204" pitchFamily="18" charset="0"/>
                <a:ea typeface="Cambria" panose="02040503050406030204" pitchFamily="18" charset="0"/>
              </a:rPr>
              <a:t>The .control file that </a:t>
            </a:r>
            <a:r>
              <a:rPr lang="en-US" dirty="0">
                <a:latin typeface="Cambria" panose="02040503050406030204" pitchFamily="18" charset="0"/>
                <a:ea typeface="Cambria" panose="02040503050406030204" pitchFamily="18" charset="0"/>
              </a:rPr>
              <a:t>tells Postgres some basics about your extension</a:t>
            </a:r>
            <a:r>
              <a:rPr lang="en-IN" dirty="0">
                <a:latin typeface="Cambria" panose="02040503050406030204" pitchFamily="18" charset="0"/>
                <a:ea typeface="Cambria" panose="02040503050406030204" pitchFamily="18" charset="0"/>
              </a:rPr>
              <a:t> and the .sql file contains SQL script</a:t>
            </a:r>
            <a:endParaRPr lang="en-US" dirty="0"/>
          </a:p>
          <a:p>
            <a:endParaRPr lang="en-US" dirty="0"/>
          </a:p>
        </p:txBody>
      </p:sp>
    </p:spTree>
    <p:extLst>
      <p:ext uri="{BB962C8B-B14F-4D97-AF65-F5344CB8AC3E}">
        <p14:creationId xmlns:p14="http://schemas.microsoft.com/office/powerpoint/2010/main" val="333270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7ED6B9-D522-2B42-00E0-CBCE0DBC149E}"/>
              </a:ext>
            </a:extLst>
          </p:cNvPr>
          <p:cNvSpPr txBox="1">
            <a:spLocks/>
          </p:cNvSpPr>
          <p:nvPr/>
        </p:nvSpPr>
        <p:spPr>
          <a:xfrm>
            <a:off x="119270" y="3935896"/>
            <a:ext cx="11529391" cy="276307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altLang="en-US" sz="2100" dirty="0">
              <a:solidFill>
                <a:srgbClr val="24292F"/>
              </a:solidFill>
              <a:latin typeface="ui-monospace"/>
              <a:ea typeface="Cambria" panose="02040503050406030204" pitchFamily="18" charset="0"/>
            </a:endParaRPr>
          </a:p>
          <a:p>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US" sz="2200" dirty="0">
              <a:latin typeface="Cambria" panose="02040503050406030204" pitchFamily="18" charset="0"/>
              <a:ea typeface="Cambria" panose="02040503050406030204" pitchFamily="18" charset="0"/>
            </a:endParaRPr>
          </a:p>
          <a:p>
            <a:endParaRPr lang="en-US" dirty="0"/>
          </a:p>
          <a:p>
            <a:endParaRPr lang="en-US" dirty="0"/>
          </a:p>
        </p:txBody>
      </p:sp>
      <p:sp>
        <p:nvSpPr>
          <p:cNvPr id="7" name="Content Placeholder 2">
            <a:extLst>
              <a:ext uri="{FF2B5EF4-FFF2-40B4-BE49-F238E27FC236}">
                <a16:creationId xmlns:a16="http://schemas.microsoft.com/office/drawing/2014/main" id="{AD97E493-6256-0949-2A32-65F9C101DD62}"/>
              </a:ext>
            </a:extLst>
          </p:cNvPr>
          <p:cNvSpPr txBox="1">
            <a:spLocks/>
          </p:cNvSpPr>
          <p:nvPr/>
        </p:nvSpPr>
        <p:spPr>
          <a:xfrm>
            <a:off x="296862" y="271669"/>
            <a:ext cx="11598276" cy="636104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IN" altLang="en-US" dirty="0">
                <a:latin typeface="Cambria" panose="02040503050406030204" pitchFamily="18" charset="0"/>
                <a:ea typeface="Cambria" panose="02040503050406030204" pitchFamily="18" charset="0"/>
              </a:rPr>
              <a:t>Copy the script.sh file into the docker-</a:t>
            </a:r>
            <a:r>
              <a:rPr lang="en-IN" altLang="en-US" dirty="0" err="1">
                <a:latin typeface="Cambria" panose="02040503050406030204" pitchFamily="18" charset="0"/>
                <a:ea typeface="Cambria" panose="02040503050406030204" pitchFamily="18" charset="0"/>
              </a:rPr>
              <a:t>entrypoint</a:t>
            </a:r>
            <a:r>
              <a:rPr lang="en-IN" altLang="en-US" dirty="0">
                <a:latin typeface="Cambria" panose="02040503050406030204" pitchFamily="18" charset="0"/>
                <a:ea typeface="Cambria" panose="02040503050406030204" pitchFamily="18" charset="0"/>
              </a:rPr>
              <a:t>-</a:t>
            </a:r>
            <a:r>
              <a:rPr lang="en-IN" altLang="en-US" dirty="0" err="1">
                <a:latin typeface="Cambria" panose="02040503050406030204" pitchFamily="18" charset="0"/>
                <a:ea typeface="Cambria" panose="02040503050406030204" pitchFamily="18" charset="0"/>
              </a:rPr>
              <a:t>initdb.d</a:t>
            </a:r>
            <a:r>
              <a:rPr lang="en-IN" altLang="en-US" dirty="0">
                <a:latin typeface="Cambria" panose="02040503050406030204" pitchFamily="18" charset="0"/>
                <a:ea typeface="Cambria" panose="02040503050406030204" pitchFamily="18" charset="0"/>
              </a:rPr>
              <a:t> directory.</a:t>
            </a:r>
          </a:p>
          <a:p>
            <a:r>
              <a:rPr lang="en-IN" altLang="en-US" dirty="0">
                <a:latin typeface="Cambria" panose="02040503050406030204" pitchFamily="18" charset="0"/>
                <a:ea typeface="Cambria" panose="02040503050406030204" pitchFamily="18" charset="0"/>
              </a:rPr>
              <a:t>It contains the script to be run right after the container starts.</a:t>
            </a:r>
          </a:p>
          <a:p>
            <a:pPr marL="0" indent="0">
              <a:buNone/>
            </a:pPr>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pPr marL="0" indent="0" algn="ctr">
              <a:buNone/>
            </a:pPr>
            <a:r>
              <a:rPr lang="en-IN" altLang="en-US" sz="1800" u="sng" dirty="0">
                <a:latin typeface="Cambria" panose="02040503050406030204" pitchFamily="18" charset="0"/>
                <a:ea typeface="Cambria" panose="02040503050406030204" pitchFamily="18" charset="0"/>
              </a:rPr>
              <a:t>Script file</a:t>
            </a:r>
          </a:p>
          <a:p>
            <a:r>
              <a:rPr lang="en-IN" sz="1800" dirty="0">
                <a:effectLst/>
                <a:latin typeface="Arial" panose="020B0604020202020204" pitchFamily="34" charset="0"/>
                <a:ea typeface="Arial" panose="020B0604020202020204" pitchFamily="34" charset="0"/>
              </a:rPr>
              <a:t>Expose the port 5432 on the container so that our host can bind with the container and our app can connect to </a:t>
            </a:r>
            <a:r>
              <a:rPr lang="en-IN" sz="1800" dirty="0" err="1">
                <a:effectLst/>
                <a:latin typeface="Arial" panose="020B0604020202020204" pitchFamily="34" charset="0"/>
                <a:ea typeface="Arial" panose="020B0604020202020204" pitchFamily="34" charset="0"/>
              </a:rPr>
              <a:t>postgres</a:t>
            </a:r>
            <a:r>
              <a:rPr lang="en-IN" sz="1800" dirty="0">
                <a:effectLst/>
                <a:latin typeface="Arial" panose="020B0604020202020204" pitchFamily="34" charset="0"/>
                <a:ea typeface="Arial" panose="020B0604020202020204" pitchFamily="34" charset="0"/>
              </a:rPr>
              <a:t>.</a:t>
            </a:r>
            <a:endParaRPr lang="en-IN" altLang="en-US" sz="1800" u="sng" dirty="0">
              <a:latin typeface="Cambria" panose="02040503050406030204" pitchFamily="18" charset="0"/>
              <a:ea typeface="Cambria" panose="02040503050406030204" pitchFamily="18" charset="0"/>
            </a:endParaRPr>
          </a:p>
          <a:p>
            <a:r>
              <a:rPr lang="en-IN" altLang="en-US" dirty="0">
                <a:latin typeface="Cambria" panose="02040503050406030204" pitchFamily="18" charset="0"/>
                <a:ea typeface="Cambria" panose="02040503050406030204" pitchFamily="18" charset="0"/>
              </a:rPr>
              <a:t>Now we build the image using “ </a:t>
            </a:r>
            <a:r>
              <a:rPr lang="en-IN" altLang="en-US" dirty="0">
                <a:solidFill>
                  <a:srgbClr val="0A3069"/>
                </a:solidFill>
                <a:latin typeface="ui-monospace"/>
              </a:rPr>
              <a:t>Docker build –t </a:t>
            </a:r>
            <a:r>
              <a:rPr lang="en-IN" dirty="0">
                <a:solidFill>
                  <a:srgbClr val="0A3069"/>
                </a:solidFill>
                <a:latin typeface="ui-monospace"/>
              </a:rPr>
              <a:t>manasa6900/postgres:latest</a:t>
            </a:r>
            <a:r>
              <a:rPr lang="en-IN" altLang="en-US" dirty="0">
                <a:solidFill>
                  <a:srgbClr val="0A3069"/>
                </a:solidFill>
                <a:latin typeface="ui-monospace"/>
              </a:rPr>
              <a:t> . </a:t>
            </a:r>
            <a:r>
              <a:rPr lang="en-IN" altLang="en-US" dirty="0">
                <a:latin typeface="Cambria" panose="02040503050406030204" pitchFamily="18" charset="0"/>
                <a:ea typeface="Cambria" panose="02040503050406030204" pitchFamily="18" charset="0"/>
              </a:rPr>
              <a:t>”  –t means tag and ‘ . ’ Means that the Dockerfile is in the current directory.</a:t>
            </a:r>
          </a:p>
          <a:p>
            <a:pPr marL="0" indent="0">
              <a:buNone/>
            </a:pPr>
            <a:endParaRPr lang="en-IN" altLang="en-US" dirty="0">
              <a:latin typeface="Cambria" panose="02040503050406030204" pitchFamily="18" charset="0"/>
              <a:ea typeface="Cambria" panose="02040503050406030204" pitchFamily="18" charset="0"/>
            </a:endParaRPr>
          </a:p>
          <a:p>
            <a:endParaRPr lang="en-US" dirty="0"/>
          </a:p>
        </p:txBody>
      </p:sp>
      <p:pic>
        <p:nvPicPr>
          <p:cNvPr id="9" name="Picture 8">
            <a:extLst>
              <a:ext uri="{FF2B5EF4-FFF2-40B4-BE49-F238E27FC236}">
                <a16:creationId xmlns:a16="http://schemas.microsoft.com/office/drawing/2014/main" id="{7579BE74-4E35-FAF2-D536-C031E32F4234}"/>
              </a:ext>
            </a:extLst>
          </p:cNvPr>
          <p:cNvPicPr>
            <a:picLocks noChangeAspect="1"/>
          </p:cNvPicPr>
          <p:nvPr/>
        </p:nvPicPr>
        <p:blipFill>
          <a:blip r:embed="rId2"/>
          <a:stretch>
            <a:fillRect/>
          </a:stretch>
        </p:blipFill>
        <p:spPr>
          <a:xfrm>
            <a:off x="3081372" y="1144079"/>
            <a:ext cx="5605186" cy="1663300"/>
          </a:xfrm>
          <a:prstGeom prst="rect">
            <a:avLst/>
          </a:prstGeom>
        </p:spPr>
      </p:pic>
      <p:pic>
        <p:nvPicPr>
          <p:cNvPr id="5" name="Picture 4" descr="Text&#10;&#10;Description automatically generated">
            <a:extLst>
              <a:ext uri="{FF2B5EF4-FFF2-40B4-BE49-F238E27FC236}">
                <a16:creationId xmlns:a16="http://schemas.microsoft.com/office/drawing/2014/main" id="{C48245D3-8F41-9B0A-2108-657180B24816}"/>
              </a:ext>
            </a:extLst>
          </p:cNvPr>
          <p:cNvPicPr>
            <a:picLocks noChangeAspect="1"/>
          </p:cNvPicPr>
          <p:nvPr/>
        </p:nvPicPr>
        <p:blipFill>
          <a:blip r:embed="rId3"/>
          <a:stretch>
            <a:fillRect/>
          </a:stretch>
        </p:blipFill>
        <p:spPr>
          <a:xfrm>
            <a:off x="72287" y="4624505"/>
            <a:ext cx="6282869" cy="2008207"/>
          </a:xfrm>
          <a:prstGeom prst="rect">
            <a:avLst/>
          </a:prstGeom>
        </p:spPr>
      </p:pic>
      <p:pic>
        <p:nvPicPr>
          <p:cNvPr id="8" name="Picture 7">
            <a:extLst>
              <a:ext uri="{FF2B5EF4-FFF2-40B4-BE49-F238E27FC236}">
                <a16:creationId xmlns:a16="http://schemas.microsoft.com/office/drawing/2014/main" id="{7B2FE801-DA17-E8B6-3B89-EB2E02362F6A}"/>
              </a:ext>
            </a:extLst>
          </p:cNvPr>
          <p:cNvPicPr>
            <a:picLocks noChangeAspect="1"/>
          </p:cNvPicPr>
          <p:nvPr/>
        </p:nvPicPr>
        <p:blipFill>
          <a:blip r:embed="rId4"/>
          <a:stretch>
            <a:fillRect/>
          </a:stretch>
        </p:blipFill>
        <p:spPr>
          <a:xfrm>
            <a:off x="6402139" y="4820606"/>
            <a:ext cx="5731510" cy="1651000"/>
          </a:xfrm>
          <a:prstGeom prst="rect">
            <a:avLst/>
          </a:prstGeom>
        </p:spPr>
      </p:pic>
    </p:spTree>
    <p:extLst>
      <p:ext uri="{BB962C8B-B14F-4D97-AF65-F5344CB8AC3E}">
        <p14:creationId xmlns:p14="http://schemas.microsoft.com/office/powerpoint/2010/main" val="1206566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7ED6B9-D522-2B42-00E0-CBCE0DBC149E}"/>
              </a:ext>
            </a:extLst>
          </p:cNvPr>
          <p:cNvSpPr txBox="1">
            <a:spLocks/>
          </p:cNvSpPr>
          <p:nvPr/>
        </p:nvSpPr>
        <p:spPr>
          <a:xfrm>
            <a:off x="119270" y="3935896"/>
            <a:ext cx="11529391" cy="276307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altLang="en-US" sz="2100" dirty="0">
              <a:solidFill>
                <a:srgbClr val="24292F"/>
              </a:solidFill>
              <a:latin typeface="ui-monospace"/>
              <a:ea typeface="Cambria" panose="02040503050406030204" pitchFamily="18" charset="0"/>
            </a:endParaRPr>
          </a:p>
          <a:p>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US" sz="2200" dirty="0">
              <a:latin typeface="Cambria" panose="02040503050406030204" pitchFamily="18" charset="0"/>
              <a:ea typeface="Cambria" panose="02040503050406030204" pitchFamily="18" charset="0"/>
            </a:endParaRPr>
          </a:p>
          <a:p>
            <a:endParaRPr lang="en-US" dirty="0"/>
          </a:p>
          <a:p>
            <a:endParaRPr lang="en-US" dirty="0"/>
          </a:p>
        </p:txBody>
      </p:sp>
      <p:sp>
        <p:nvSpPr>
          <p:cNvPr id="7" name="Content Placeholder 2">
            <a:extLst>
              <a:ext uri="{FF2B5EF4-FFF2-40B4-BE49-F238E27FC236}">
                <a16:creationId xmlns:a16="http://schemas.microsoft.com/office/drawing/2014/main" id="{AD97E493-6256-0949-2A32-65F9C101DD62}"/>
              </a:ext>
            </a:extLst>
          </p:cNvPr>
          <p:cNvSpPr txBox="1">
            <a:spLocks/>
          </p:cNvSpPr>
          <p:nvPr/>
        </p:nvSpPr>
        <p:spPr>
          <a:xfrm>
            <a:off x="296862" y="271669"/>
            <a:ext cx="11598276" cy="636104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000" b="1" u="sng" dirty="0">
                <a:solidFill>
                  <a:srgbClr val="000000"/>
                </a:solidFill>
                <a:latin typeface="Arial" panose="020B0604020202020204" pitchFamily="34" charset="0"/>
              </a:rPr>
              <a:t>MODULE 2</a:t>
            </a:r>
          </a:p>
          <a:p>
            <a:pPr marL="0" marR="0">
              <a:lnSpc>
                <a:spcPct val="115000"/>
              </a:lnSpc>
              <a:spcBef>
                <a:spcPts val="0"/>
              </a:spcBef>
              <a:spcAft>
                <a:spcPts val="0"/>
              </a:spcAft>
            </a:pPr>
            <a:r>
              <a:rPr lang="en-IN" dirty="0">
                <a:effectLst/>
                <a:latin typeface="Arial" panose="020B0604020202020204" pitchFamily="34" charset="0"/>
                <a:ea typeface="Arial" panose="020B0604020202020204" pitchFamily="34" charset="0"/>
              </a:rPr>
              <a:t>In this module,  the stock price prediction application is built. </a:t>
            </a:r>
          </a:p>
          <a:p>
            <a:pPr marL="0" marR="0" indent="0">
              <a:lnSpc>
                <a:spcPct val="115000"/>
              </a:lnSpc>
              <a:spcBef>
                <a:spcPts val="0"/>
              </a:spcBef>
              <a:spcAft>
                <a:spcPts val="0"/>
              </a:spcAft>
              <a:buNone/>
            </a:pPr>
            <a:endParaRPr lang="en-IN" dirty="0">
              <a:effectLst/>
              <a:latin typeface="Arial" panose="020B0604020202020204" pitchFamily="34" charset="0"/>
              <a:ea typeface="Arial" panose="020B0604020202020204" pitchFamily="34" charset="0"/>
            </a:endParaRPr>
          </a:p>
          <a:p>
            <a:pPr>
              <a:lnSpc>
                <a:spcPct val="107000"/>
              </a:lnSpc>
              <a:spcBef>
                <a:spcPts val="0"/>
              </a:spcBef>
              <a:spcAft>
                <a:spcPts val="800"/>
              </a:spcAft>
            </a:pPr>
            <a:r>
              <a:rPr lang="en-IN" dirty="0">
                <a:effectLst/>
                <a:latin typeface="Arial" panose="020B0604020202020204" pitchFamily="34" charset="0"/>
                <a:ea typeface="Arial" panose="020B0604020202020204" pitchFamily="34" charset="0"/>
              </a:rPr>
              <a:t>get the historical data from yahoo finance(using </a:t>
            </a:r>
            <a:r>
              <a:rPr lang="en-IN" i="1" dirty="0" err="1">
                <a:solidFill>
                  <a:srgbClr val="002060"/>
                </a:solidFill>
                <a:effectLst/>
                <a:latin typeface="Arial" panose="020B0604020202020204" pitchFamily="34" charset="0"/>
                <a:ea typeface="Arial" panose="020B0604020202020204" pitchFamily="34" charset="0"/>
              </a:rPr>
              <a:t>yfinance</a:t>
            </a:r>
            <a:r>
              <a:rPr lang="en-IN" dirty="0">
                <a:effectLst/>
                <a:latin typeface="Arial" panose="020B0604020202020204" pitchFamily="34" charset="0"/>
                <a:ea typeface="Arial" panose="020B0604020202020204" pitchFamily="34" charset="0"/>
              </a:rPr>
              <a:t> module) for the user specified stock. We take the previous 200 days data. Store the data in </a:t>
            </a:r>
            <a:r>
              <a:rPr lang="en-IN" i="1" dirty="0">
                <a:solidFill>
                  <a:srgbClr val="002060"/>
                </a:solidFill>
                <a:effectLst/>
                <a:latin typeface="Arial" panose="020B0604020202020204" pitchFamily="34" charset="0"/>
                <a:ea typeface="Arial" panose="020B0604020202020204" pitchFamily="34" charset="0"/>
              </a:rPr>
              <a:t>totalData.csv</a:t>
            </a:r>
          </a:p>
          <a:p>
            <a:pPr>
              <a:lnSpc>
                <a:spcPct val="107000"/>
              </a:lnSpc>
              <a:spcBef>
                <a:spcPts val="0"/>
              </a:spcBef>
              <a:spcAft>
                <a:spcPts val="800"/>
              </a:spcAft>
            </a:pPr>
            <a:endParaRPr lang="en-IN" dirty="0">
              <a:effectLst/>
              <a:latin typeface="Arial" panose="020B0604020202020204" pitchFamily="34" charset="0"/>
              <a:ea typeface="Arial" panose="020B0604020202020204" pitchFamily="34" charset="0"/>
            </a:endParaRPr>
          </a:p>
          <a:p>
            <a:pPr>
              <a:lnSpc>
                <a:spcPct val="107000"/>
              </a:lnSpc>
              <a:spcBef>
                <a:spcPts val="0"/>
              </a:spcBef>
              <a:spcAft>
                <a:spcPts val="800"/>
              </a:spcAft>
            </a:pPr>
            <a:r>
              <a:rPr lang="en-IN" dirty="0">
                <a:effectLst/>
                <a:latin typeface="Arial" panose="020B0604020202020204" pitchFamily="34" charset="0"/>
                <a:ea typeface="Arial" panose="020B0604020202020204" pitchFamily="34" charset="0"/>
              </a:rPr>
              <a:t>Split the data into training and test set. Store training data in </a:t>
            </a:r>
            <a:r>
              <a:rPr lang="en-IN" i="1" dirty="0">
                <a:solidFill>
                  <a:srgbClr val="002060"/>
                </a:solidFill>
                <a:effectLst/>
                <a:latin typeface="Arial" panose="020B0604020202020204" pitchFamily="34" charset="0"/>
                <a:ea typeface="Arial" panose="020B0604020202020204" pitchFamily="34" charset="0"/>
              </a:rPr>
              <a:t>stocksTrain.csv</a:t>
            </a:r>
            <a:r>
              <a:rPr lang="en-IN" dirty="0">
                <a:solidFill>
                  <a:srgbClr val="002060"/>
                </a:solidFill>
                <a:effectLst/>
                <a:latin typeface="Arial" panose="020B0604020202020204" pitchFamily="34" charset="0"/>
                <a:ea typeface="Arial" panose="020B0604020202020204" pitchFamily="34" charset="0"/>
              </a:rPr>
              <a:t> </a:t>
            </a:r>
            <a:r>
              <a:rPr lang="en-IN" dirty="0">
                <a:effectLst/>
                <a:latin typeface="Arial" panose="020B0604020202020204" pitchFamily="34" charset="0"/>
                <a:ea typeface="Arial" panose="020B0604020202020204" pitchFamily="34" charset="0"/>
              </a:rPr>
              <a:t>and test data in </a:t>
            </a:r>
            <a:r>
              <a:rPr lang="en-IN" i="1" dirty="0">
                <a:solidFill>
                  <a:srgbClr val="002060"/>
                </a:solidFill>
                <a:effectLst/>
                <a:latin typeface="Arial" panose="020B0604020202020204" pitchFamily="34" charset="0"/>
                <a:ea typeface="Arial" panose="020B0604020202020204" pitchFamily="34" charset="0"/>
              </a:rPr>
              <a:t>stocksTest.csv</a:t>
            </a:r>
            <a:r>
              <a:rPr lang="en-IN" dirty="0">
                <a:solidFill>
                  <a:srgbClr val="002060"/>
                </a:solidFill>
                <a:effectLst/>
                <a:latin typeface="Arial" panose="020B0604020202020204" pitchFamily="34" charset="0"/>
                <a:ea typeface="Arial" panose="020B0604020202020204" pitchFamily="34" charset="0"/>
              </a:rPr>
              <a:t> </a:t>
            </a:r>
          </a:p>
          <a:p>
            <a:pPr>
              <a:lnSpc>
                <a:spcPct val="107000"/>
              </a:lnSpc>
              <a:spcBef>
                <a:spcPts val="0"/>
              </a:spcBef>
              <a:spcAft>
                <a:spcPts val="800"/>
              </a:spcAft>
            </a:pPr>
            <a:endParaRPr lang="en-IN" dirty="0">
              <a:solidFill>
                <a:srgbClr val="002060"/>
              </a:solidFill>
              <a:latin typeface="Arial" panose="020B0604020202020204" pitchFamily="34" charset="0"/>
              <a:ea typeface="Arial" panose="020B0604020202020204" pitchFamily="34" charset="0"/>
            </a:endParaRPr>
          </a:p>
          <a:p>
            <a:pPr>
              <a:lnSpc>
                <a:spcPct val="107000"/>
              </a:lnSpc>
              <a:spcBef>
                <a:spcPts val="0"/>
              </a:spcBef>
              <a:spcAft>
                <a:spcPts val="800"/>
              </a:spcAft>
            </a:pPr>
            <a:endParaRPr lang="en-IN" dirty="0">
              <a:solidFill>
                <a:srgbClr val="002060"/>
              </a:solidFill>
              <a:effectLst/>
              <a:latin typeface="Arial" panose="020B0604020202020204" pitchFamily="34" charset="0"/>
              <a:ea typeface="Arial" panose="020B0604020202020204" pitchFamily="34" charset="0"/>
            </a:endParaRPr>
          </a:p>
          <a:p>
            <a:pPr>
              <a:lnSpc>
                <a:spcPct val="107000"/>
              </a:lnSpc>
              <a:spcBef>
                <a:spcPts val="0"/>
              </a:spcBef>
              <a:spcAft>
                <a:spcPts val="800"/>
              </a:spcAft>
            </a:pPr>
            <a:endParaRPr lang="en-IN" dirty="0">
              <a:solidFill>
                <a:srgbClr val="002060"/>
              </a:solidFill>
              <a:latin typeface="Arial" panose="020B0604020202020204" pitchFamily="34" charset="0"/>
              <a:ea typeface="Arial" panose="020B0604020202020204" pitchFamily="34" charset="0"/>
            </a:endParaRPr>
          </a:p>
          <a:p>
            <a:pPr>
              <a:lnSpc>
                <a:spcPct val="107000"/>
              </a:lnSpc>
              <a:spcBef>
                <a:spcPts val="0"/>
              </a:spcBef>
              <a:spcAft>
                <a:spcPts val="800"/>
              </a:spcAft>
            </a:pPr>
            <a:endParaRPr lang="en-IN" dirty="0">
              <a:solidFill>
                <a:srgbClr val="002060"/>
              </a:solidFill>
              <a:effectLst/>
              <a:latin typeface="Arial" panose="020B0604020202020204" pitchFamily="34" charset="0"/>
              <a:ea typeface="Arial" panose="020B0604020202020204" pitchFamily="34" charset="0"/>
            </a:endParaRPr>
          </a:p>
          <a:p>
            <a:pPr>
              <a:lnSpc>
                <a:spcPct val="107000"/>
              </a:lnSpc>
              <a:spcBef>
                <a:spcPts val="0"/>
              </a:spcBef>
              <a:spcAft>
                <a:spcPts val="800"/>
              </a:spcAft>
            </a:pPr>
            <a:r>
              <a:rPr lang="en-IN" dirty="0">
                <a:effectLst/>
                <a:latin typeface="Arial" panose="020B0604020202020204" pitchFamily="34" charset="0"/>
                <a:ea typeface="Arial" panose="020B0604020202020204" pitchFamily="34" charset="0"/>
              </a:rPr>
              <a:t>Connect the app to </a:t>
            </a:r>
            <a:r>
              <a:rPr lang="en-IN" dirty="0" err="1">
                <a:effectLst/>
                <a:latin typeface="Arial" panose="020B0604020202020204" pitchFamily="34" charset="0"/>
                <a:ea typeface="Arial" panose="020B0604020202020204" pitchFamily="34" charset="0"/>
              </a:rPr>
              <a:t>postgres</a:t>
            </a:r>
            <a:r>
              <a:rPr lang="en-IN" dirty="0">
                <a:effectLst/>
                <a:latin typeface="Arial" panose="020B0604020202020204" pitchFamily="34" charset="0"/>
                <a:ea typeface="Arial" panose="020B0604020202020204" pitchFamily="34" charset="0"/>
              </a:rPr>
              <a:t> server (use the docker container </a:t>
            </a:r>
            <a:r>
              <a:rPr lang="en-IN" dirty="0" err="1">
                <a:effectLst/>
                <a:latin typeface="Arial" panose="020B0604020202020204" pitchFamily="34" charset="0"/>
                <a:ea typeface="Arial" panose="020B0604020202020204" pitchFamily="34" charset="0"/>
              </a:rPr>
              <a:t>db</a:t>
            </a:r>
            <a:r>
              <a:rPr lang="en-IN" dirty="0">
                <a:effectLst/>
                <a:latin typeface="Arial" panose="020B0604020202020204" pitchFamily="34" charset="0"/>
                <a:ea typeface="Arial" panose="020B0604020202020204" pitchFamily="34" charset="0"/>
              </a:rPr>
              <a:t> ) using </a:t>
            </a:r>
            <a:r>
              <a:rPr lang="en-IN" i="1" dirty="0">
                <a:solidFill>
                  <a:srgbClr val="002060"/>
                </a:solidFill>
                <a:effectLst/>
                <a:latin typeface="Arial" panose="020B0604020202020204" pitchFamily="34" charset="0"/>
                <a:ea typeface="Arial" panose="020B0604020202020204" pitchFamily="34" charset="0"/>
              </a:rPr>
              <a:t>psycopg2</a:t>
            </a:r>
            <a:endParaRPr lang="en-IN" dirty="0">
              <a:solidFill>
                <a:srgbClr val="002060"/>
              </a:solidFill>
              <a:effectLst/>
              <a:latin typeface="Arial" panose="020B0604020202020204" pitchFamily="34" charset="0"/>
              <a:ea typeface="Arial" panose="020B0604020202020204" pitchFamily="34" charset="0"/>
            </a:endParaRPr>
          </a:p>
          <a:p>
            <a:pPr>
              <a:lnSpc>
                <a:spcPct val="107000"/>
              </a:lnSpc>
              <a:spcBef>
                <a:spcPts val="0"/>
              </a:spcBef>
              <a:spcAft>
                <a:spcPts val="800"/>
              </a:spcAft>
            </a:pPr>
            <a:endParaRPr lang="en-IN" dirty="0">
              <a:solidFill>
                <a:srgbClr val="002060"/>
              </a:solidFill>
              <a:effectLst/>
              <a:latin typeface="Arial" panose="020B0604020202020204" pitchFamily="34" charset="0"/>
              <a:ea typeface="Arial" panose="020B0604020202020204" pitchFamily="34"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pPr marL="0" indent="0">
              <a:buNone/>
            </a:pPr>
            <a:endParaRPr lang="en-IN" altLang="en-US" dirty="0">
              <a:latin typeface="Cambria" panose="02040503050406030204" pitchFamily="18" charset="0"/>
              <a:ea typeface="Cambria" panose="02040503050406030204" pitchFamily="18" charset="0"/>
            </a:endParaRPr>
          </a:p>
          <a:p>
            <a:endParaRPr lang="en-US" dirty="0"/>
          </a:p>
        </p:txBody>
      </p:sp>
      <p:pic>
        <p:nvPicPr>
          <p:cNvPr id="10" name="Picture 9" descr="Text&#10;&#10;Description automatically generated">
            <a:extLst>
              <a:ext uri="{FF2B5EF4-FFF2-40B4-BE49-F238E27FC236}">
                <a16:creationId xmlns:a16="http://schemas.microsoft.com/office/drawing/2014/main" id="{3ACC5B7E-504D-D8EB-8117-4D92108C35B3}"/>
              </a:ext>
            </a:extLst>
          </p:cNvPr>
          <p:cNvPicPr>
            <a:picLocks noChangeAspect="1"/>
          </p:cNvPicPr>
          <p:nvPr/>
        </p:nvPicPr>
        <p:blipFill>
          <a:blip r:embed="rId2"/>
          <a:stretch>
            <a:fillRect/>
          </a:stretch>
        </p:blipFill>
        <p:spPr>
          <a:xfrm>
            <a:off x="2729809" y="3429000"/>
            <a:ext cx="5937250" cy="1323975"/>
          </a:xfrm>
          <a:prstGeom prst="rect">
            <a:avLst/>
          </a:prstGeom>
        </p:spPr>
      </p:pic>
      <p:pic>
        <p:nvPicPr>
          <p:cNvPr id="11" name="Picture 10" descr="Text&#10;&#10;Description automatically generated">
            <a:extLst>
              <a:ext uri="{FF2B5EF4-FFF2-40B4-BE49-F238E27FC236}">
                <a16:creationId xmlns:a16="http://schemas.microsoft.com/office/drawing/2014/main" id="{8D09CBC4-1520-B8DE-7320-3CBDF84ECD93}"/>
              </a:ext>
            </a:extLst>
          </p:cNvPr>
          <p:cNvPicPr>
            <a:picLocks noChangeAspect="1"/>
          </p:cNvPicPr>
          <p:nvPr/>
        </p:nvPicPr>
        <p:blipFill>
          <a:blip r:embed="rId3"/>
          <a:stretch>
            <a:fillRect/>
          </a:stretch>
        </p:blipFill>
        <p:spPr>
          <a:xfrm>
            <a:off x="3604315" y="5371617"/>
            <a:ext cx="4559300" cy="1044575"/>
          </a:xfrm>
          <a:prstGeom prst="rect">
            <a:avLst/>
          </a:prstGeom>
        </p:spPr>
      </p:pic>
    </p:spTree>
    <p:extLst>
      <p:ext uri="{BB962C8B-B14F-4D97-AF65-F5344CB8AC3E}">
        <p14:creationId xmlns:p14="http://schemas.microsoft.com/office/powerpoint/2010/main" val="3198800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528EF14B-22FF-D3A1-1A2A-850C3720A42B}"/>
              </a:ext>
            </a:extLst>
          </p:cNvPr>
          <p:cNvPicPr>
            <a:picLocks noChangeAspect="1"/>
          </p:cNvPicPr>
          <p:nvPr/>
        </p:nvPicPr>
        <p:blipFill>
          <a:blip r:embed="rId2"/>
          <a:stretch>
            <a:fillRect/>
          </a:stretch>
        </p:blipFill>
        <p:spPr>
          <a:xfrm>
            <a:off x="374608" y="229262"/>
            <a:ext cx="3115365" cy="5588101"/>
          </a:xfrm>
          <a:prstGeom prst="rect">
            <a:avLst/>
          </a:prstGeom>
        </p:spPr>
      </p:pic>
      <p:sp>
        <p:nvSpPr>
          <p:cNvPr id="7" name="Content Placeholder 2">
            <a:extLst>
              <a:ext uri="{FF2B5EF4-FFF2-40B4-BE49-F238E27FC236}">
                <a16:creationId xmlns:a16="http://schemas.microsoft.com/office/drawing/2014/main" id="{AD97E493-6256-0949-2A32-65F9C101DD62}"/>
              </a:ext>
            </a:extLst>
          </p:cNvPr>
          <p:cNvSpPr txBox="1">
            <a:spLocks/>
          </p:cNvSpPr>
          <p:nvPr/>
        </p:nvSpPr>
        <p:spPr>
          <a:xfrm>
            <a:off x="3745311" y="159026"/>
            <a:ext cx="8009367" cy="689113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445770" indent="-285750">
              <a:spcBef>
                <a:spcPts val="0"/>
              </a:spcBef>
              <a:spcAft>
                <a:spcPts val="800"/>
              </a:spcAft>
            </a:pPr>
            <a:r>
              <a:rPr lang="en-US" sz="1800" dirty="0">
                <a:latin typeface="Arial" panose="020B0604020202020204" pitchFamily="34" charset="0"/>
              </a:rPr>
              <a:t>Create a table called financial using </a:t>
            </a:r>
            <a:r>
              <a:rPr lang="en-US" sz="1800" i="1" dirty="0" err="1">
                <a:solidFill>
                  <a:srgbClr val="002060"/>
                </a:solidFill>
                <a:latin typeface="Arial" panose="020B0604020202020204" pitchFamily="34" charset="0"/>
              </a:rPr>
              <a:t>load_data_Stock.sql</a:t>
            </a:r>
            <a:r>
              <a:rPr lang="en-US" sz="1800" i="1" dirty="0">
                <a:solidFill>
                  <a:srgbClr val="002060"/>
                </a:solidFill>
                <a:latin typeface="Arial" panose="020B0604020202020204" pitchFamily="34" charset="0"/>
              </a:rPr>
              <a:t> </a:t>
            </a:r>
            <a:r>
              <a:rPr lang="en-US" sz="1800" dirty="0">
                <a:latin typeface="Arial" panose="020B0604020202020204" pitchFamily="34" charset="0"/>
              </a:rPr>
              <a:t>file that contains the </a:t>
            </a:r>
            <a:r>
              <a:rPr lang="en-US" sz="1800" dirty="0" err="1">
                <a:latin typeface="Arial" panose="020B0604020202020204" pitchFamily="34" charset="0"/>
              </a:rPr>
              <a:t>sql</a:t>
            </a:r>
            <a:r>
              <a:rPr lang="en-US" sz="1800" dirty="0">
                <a:latin typeface="Arial" panose="020B0604020202020204" pitchFamily="34" charset="0"/>
              </a:rPr>
              <a:t> code to create a table. The table consists of training data</a:t>
            </a:r>
            <a:r>
              <a:rPr lang="en-US" dirty="0">
                <a:latin typeface="Arial" panose="020B0604020202020204" pitchFamily="34" charset="0"/>
              </a:rPr>
              <a:t>.</a:t>
            </a:r>
          </a:p>
          <a:p>
            <a:pPr marL="160020" indent="0">
              <a:spcBef>
                <a:spcPts val="0"/>
              </a:spcBef>
              <a:spcAft>
                <a:spcPts val="800"/>
              </a:spcAft>
              <a:buNone/>
            </a:pPr>
            <a:endParaRPr lang="en-US" dirty="0">
              <a:latin typeface="Arial" panose="020B0604020202020204" pitchFamily="34" charset="0"/>
            </a:endParaRPr>
          </a:p>
          <a:p>
            <a:pPr marL="445770" indent="-285750">
              <a:spcBef>
                <a:spcPts val="0"/>
              </a:spcBef>
              <a:spcAft>
                <a:spcPts val="800"/>
              </a:spcAft>
            </a:pPr>
            <a:r>
              <a:rPr lang="en-US" sz="1800" dirty="0">
                <a:effectLst/>
                <a:latin typeface="Arial" panose="020B0604020202020204" pitchFamily="34" charset="0"/>
                <a:ea typeface="Arial" panose="020B0604020202020204" pitchFamily="34" charset="0"/>
              </a:rPr>
              <a:t>Create a </a:t>
            </a:r>
            <a:r>
              <a:rPr lang="en-US" sz="1800" b="1" dirty="0">
                <a:effectLst/>
                <a:latin typeface="Arial" panose="020B0604020202020204" pitchFamily="34" charset="0"/>
                <a:ea typeface="Arial" panose="020B0604020202020204" pitchFamily="34" charset="0"/>
              </a:rPr>
              <a:t>prediction index</a:t>
            </a:r>
            <a:r>
              <a:rPr lang="en-US" sz="1800" dirty="0">
                <a:effectLst/>
                <a:latin typeface="Arial" panose="020B0604020202020204" pitchFamily="34" charset="0"/>
                <a:ea typeface="Arial" panose="020B0604020202020204" pitchFamily="34" charset="0"/>
              </a:rPr>
              <a:t>, which we will call pindex1 on the columns (</a:t>
            </a:r>
            <a:r>
              <a:rPr lang="en-IN" sz="1800" dirty="0">
                <a:effectLst/>
                <a:latin typeface="Arial" panose="020B0604020202020204" pitchFamily="34" charset="0"/>
                <a:ea typeface="Arial" panose="020B0604020202020204" pitchFamily="34" charset="0"/>
              </a:rPr>
              <a:t>"close", "high", "low"</a:t>
            </a:r>
            <a:r>
              <a:rPr lang="en-US" sz="1800" dirty="0">
                <a:effectLst/>
                <a:latin typeface="Arial" panose="020B0604020202020204" pitchFamily="34" charset="0"/>
                <a:ea typeface="Arial" panose="020B0604020202020204" pitchFamily="34" charset="0"/>
              </a:rPr>
              <a:t>). The creation of this prediction index allows for retrieving predicted values for entries that are:</a:t>
            </a:r>
            <a:endParaRPr lang="en-IN" sz="1800" dirty="0">
              <a:latin typeface="Arial" panose="020B0604020202020204" pitchFamily="34" charset="0"/>
              <a:ea typeface="Arial" panose="020B0604020202020204" pitchFamily="34" charset="0"/>
            </a:endParaRPr>
          </a:p>
          <a:p>
            <a:pPr marL="274320" lvl="1" indent="0">
              <a:lnSpc>
                <a:spcPct val="107000"/>
              </a:lnSpc>
              <a:spcBef>
                <a:spcPts val="0"/>
              </a:spcBef>
              <a:spcAft>
                <a:spcPts val="800"/>
              </a:spcAft>
              <a:buNone/>
            </a:pPr>
            <a:r>
              <a:rPr lang="en-US" sz="1600" dirty="0">
                <a:effectLst/>
                <a:latin typeface="Arial" panose="020B0604020202020204" pitchFamily="34" charset="0"/>
                <a:ea typeface="Arial" panose="020B0604020202020204" pitchFamily="34" charset="0"/>
              </a:rPr>
              <a:t>1. At a future time step (i.e. forecasting)</a:t>
            </a:r>
            <a:r>
              <a:rPr lang="en-IN" sz="1600" dirty="0">
                <a:effectLst/>
                <a:latin typeface="Arial" panose="020B0604020202020204" pitchFamily="34" charset="0"/>
                <a:ea typeface="Arial" panose="020B0604020202020204" pitchFamily="34" charset="0"/>
              </a:rPr>
              <a:t>   </a:t>
            </a:r>
            <a:r>
              <a:rPr lang="en-US" sz="1600" dirty="0">
                <a:effectLst/>
                <a:latin typeface="Arial" panose="020B0604020202020204" pitchFamily="34" charset="0"/>
                <a:ea typeface="Arial" panose="020B0604020202020204" pitchFamily="34" charset="0"/>
              </a:rPr>
              <a:t>2. Missing/corrupted by noise (i.e. imputation)</a:t>
            </a:r>
            <a:endParaRPr lang="en-IN" sz="1600" dirty="0">
              <a:latin typeface="Arial" panose="020B0604020202020204" pitchFamily="34" charset="0"/>
              <a:ea typeface="Arial" panose="020B0604020202020204" pitchFamily="34" charset="0"/>
            </a:endParaRPr>
          </a:p>
          <a:p>
            <a:pPr marL="274320" lvl="1" indent="0">
              <a:lnSpc>
                <a:spcPct val="107000"/>
              </a:lnSpc>
              <a:spcBef>
                <a:spcPts val="0"/>
              </a:spcBef>
              <a:spcAft>
                <a:spcPts val="800"/>
              </a:spcAft>
              <a:buNone/>
            </a:pPr>
            <a:r>
              <a:rPr lang="en-IN" sz="1600" i="1" dirty="0" err="1">
                <a:solidFill>
                  <a:srgbClr val="002060"/>
                </a:solidFill>
                <a:effectLst/>
                <a:latin typeface="Arial" panose="020B0604020202020204" pitchFamily="34" charset="0"/>
                <a:ea typeface="Arial" panose="020B0604020202020204" pitchFamily="34" charset="0"/>
              </a:rPr>
              <a:t>cursor.execute</a:t>
            </a:r>
            <a:r>
              <a:rPr lang="en-IN" sz="1600" i="1" dirty="0">
                <a:solidFill>
                  <a:srgbClr val="002060"/>
                </a:solidFill>
                <a:effectLst/>
                <a:latin typeface="Arial" panose="020B0604020202020204" pitchFamily="34" charset="0"/>
                <a:ea typeface="Arial" panose="020B0604020202020204" pitchFamily="34" charset="0"/>
              </a:rPr>
              <a:t>("""select </a:t>
            </a:r>
            <a:r>
              <a:rPr lang="en-IN" sz="1600" i="1" dirty="0" err="1">
                <a:solidFill>
                  <a:srgbClr val="002060"/>
                </a:solidFill>
                <a:effectLst/>
                <a:latin typeface="Arial" panose="020B0604020202020204" pitchFamily="34" charset="0"/>
                <a:ea typeface="Arial" panose="020B0604020202020204" pitchFamily="34" charset="0"/>
              </a:rPr>
              <a:t>create_pindex</a:t>
            </a:r>
            <a:r>
              <a:rPr lang="en-IN" sz="1600" i="1" dirty="0">
                <a:solidFill>
                  <a:srgbClr val="002060"/>
                </a:solidFill>
                <a:effectLst/>
                <a:latin typeface="Arial" panose="020B0604020202020204" pitchFamily="34" charset="0"/>
                <a:ea typeface="Arial" panose="020B0604020202020204" pitchFamily="34" charset="0"/>
              </a:rPr>
              <a:t>('financial', 'time','{ "</a:t>
            </a:r>
            <a:r>
              <a:rPr lang="en-IN" sz="1600" i="1" dirty="0" err="1">
                <a:solidFill>
                  <a:srgbClr val="002060"/>
                </a:solidFill>
                <a:effectLst/>
                <a:latin typeface="Arial" panose="020B0604020202020204" pitchFamily="34" charset="0"/>
                <a:ea typeface="Arial" panose="020B0604020202020204" pitchFamily="34" charset="0"/>
              </a:rPr>
              <a:t>close","high","low</a:t>
            </a:r>
            <a:r>
              <a:rPr lang="en-IN" sz="1600" i="1" dirty="0">
                <a:solidFill>
                  <a:srgbClr val="002060"/>
                </a:solidFill>
                <a:effectLst/>
                <a:latin typeface="Arial" panose="020B0604020202020204" pitchFamily="34" charset="0"/>
                <a:ea typeface="Arial" panose="020B0604020202020204" pitchFamily="34" charset="0"/>
              </a:rPr>
              <a:t>"}','pindex1');""")</a:t>
            </a:r>
          </a:p>
          <a:p>
            <a:pPr marL="160020" lvl="1" indent="0">
              <a:spcBef>
                <a:spcPts val="0"/>
              </a:spcBef>
              <a:spcAft>
                <a:spcPts val="800"/>
              </a:spcAft>
              <a:buNone/>
            </a:pPr>
            <a:endParaRPr lang="en-US" sz="1800" dirty="0">
              <a:effectLst/>
              <a:latin typeface="Arial" panose="020B0604020202020204" pitchFamily="34" charset="0"/>
              <a:ea typeface="Arial" panose="020B0604020202020204" pitchFamily="34" charset="0"/>
            </a:endParaRPr>
          </a:p>
          <a:p>
            <a:pPr marL="445770" lvl="1" indent="-285750">
              <a:spcBef>
                <a:spcPts val="0"/>
              </a:spcBef>
              <a:spcAft>
                <a:spcPts val="800"/>
              </a:spcAft>
            </a:pPr>
            <a:r>
              <a:rPr lang="en-US" sz="1800" dirty="0">
                <a:effectLst/>
                <a:latin typeface="Arial" panose="020B0604020202020204" pitchFamily="34" charset="0"/>
                <a:ea typeface="Arial" panose="020B0604020202020204" pitchFamily="34" charset="0"/>
              </a:rPr>
              <a:t>use </a:t>
            </a:r>
            <a:r>
              <a:rPr lang="en-US" sz="1800" dirty="0" err="1">
                <a:effectLst/>
                <a:latin typeface="Arial" panose="020B0604020202020204" pitchFamily="34" charset="0"/>
                <a:ea typeface="Arial" panose="020B0604020202020204" pitchFamily="34" charset="0"/>
              </a:rPr>
              <a:t>tspDB's</a:t>
            </a:r>
            <a:r>
              <a:rPr lang="en-US" sz="1800" dirty="0">
                <a:effectLst/>
                <a:latin typeface="Arial" panose="020B0604020202020204" pitchFamily="34" charset="0"/>
                <a:ea typeface="Arial" panose="020B0604020202020204" pitchFamily="34" charset="0"/>
              </a:rPr>
              <a:t> function </a:t>
            </a:r>
            <a:r>
              <a:rPr lang="en-US" sz="1800" b="1" dirty="0" err="1">
                <a:effectLst/>
                <a:latin typeface="Arial" panose="020B0604020202020204" pitchFamily="34" charset="0"/>
                <a:ea typeface="Arial" panose="020B0604020202020204" pitchFamily="34" charset="0"/>
              </a:rPr>
              <a:t>predict_range</a:t>
            </a:r>
            <a:r>
              <a:rPr lang="en-US" sz="1800" b="1"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to predict the time series ”close”  for the next 60 days</a:t>
            </a:r>
            <a:endParaRPr lang="en-IN" sz="1800" dirty="0">
              <a:effectLst/>
              <a:latin typeface="Arial" panose="020B0604020202020204" pitchFamily="34" charset="0"/>
              <a:ea typeface="Arial" panose="020B0604020202020204" pitchFamily="34" charset="0"/>
            </a:endParaRPr>
          </a:p>
          <a:p>
            <a:pPr marL="274320" lvl="1" indent="0">
              <a:lnSpc>
                <a:spcPct val="115000"/>
              </a:lnSpc>
              <a:spcBef>
                <a:spcPts val="0"/>
              </a:spcBef>
              <a:spcAft>
                <a:spcPts val="0"/>
              </a:spcAft>
              <a:buNone/>
            </a:pPr>
            <a:r>
              <a:rPr lang="en-IN" sz="1600" i="1" dirty="0" err="1">
                <a:solidFill>
                  <a:srgbClr val="002060"/>
                </a:solidFill>
                <a:effectLst/>
                <a:latin typeface="Arial" panose="020B0604020202020204" pitchFamily="34" charset="0"/>
                <a:ea typeface="Arial" panose="020B0604020202020204" pitchFamily="34" charset="0"/>
              </a:rPr>
              <a:t>pd.read_sql_query</a:t>
            </a:r>
            <a:r>
              <a:rPr lang="en-IN" sz="1600" i="1" dirty="0">
                <a:solidFill>
                  <a:srgbClr val="002060"/>
                </a:solidFill>
                <a:effectLst/>
                <a:latin typeface="Arial" panose="020B0604020202020204" pitchFamily="34" charset="0"/>
                <a:ea typeface="Arial" panose="020B0604020202020204" pitchFamily="34" charset="0"/>
              </a:rPr>
              <a:t>("select * from predict('financial','close','%s','%s','pindex1');"%(</a:t>
            </a:r>
            <a:r>
              <a:rPr lang="en-IN" sz="1600" i="1" dirty="0" err="1">
                <a:solidFill>
                  <a:srgbClr val="002060"/>
                </a:solidFill>
                <a:effectLst/>
                <a:latin typeface="Arial" panose="020B0604020202020204" pitchFamily="34" charset="0"/>
                <a:ea typeface="Arial" panose="020B0604020202020204" pitchFamily="34" charset="0"/>
              </a:rPr>
              <a:t>data_test.iloc</a:t>
            </a:r>
            <a:r>
              <a:rPr lang="en-IN" sz="1600" i="1" dirty="0">
                <a:solidFill>
                  <a:srgbClr val="002060"/>
                </a:solidFill>
                <a:effectLst/>
                <a:latin typeface="Arial" panose="020B0604020202020204" pitchFamily="34" charset="0"/>
                <a:ea typeface="Arial" panose="020B0604020202020204" pitchFamily="34" charset="0"/>
              </a:rPr>
              <a:t>[0]['Date'],</a:t>
            </a:r>
            <a:r>
              <a:rPr lang="en-IN" sz="1600" i="1" dirty="0" err="1">
                <a:solidFill>
                  <a:srgbClr val="002060"/>
                </a:solidFill>
                <a:effectLst/>
                <a:latin typeface="Arial" panose="020B0604020202020204" pitchFamily="34" charset="0"/>
                <a:ea typeface="Arial" panose="020B0604020202020204" pitchFamily="34" charset="0"/>
              </a:rPr>
              <a:t>data_test.iloc</a:t>
            </a:r>
            <a:r>
              <a:rPr lang="en-IN" sz="1600" i="1" dirty="0">
                <a:solidFill>
                  <a:srgbClr val="002060"/>
                </a:solidFill>
                <a:effectLst/>
                <a:latin typeface="Arial" panose="020B0604020202020204" pitchFamily="34" charset="0"/>
                <a:ea typeface="Arial" panose="020B0604020202020204" pitchFamily="34" charset="0"/>
              </a:rPr>
              <a:t>[-1]['Date']), conn)</a:t>
            </a:r>
            <a:endParaRPr lang="en-IN" sz="1600" dirty="0">
              <a:solidFill>
                <a:srgbClr val="002060"/>
              </a:solidFill>
              <a:effectLst/>
              <a:latin typeface="Arial" panose="020B0604020202020204" pitchFamily="34" charset="0"/>
              <a:ea typeface="Arial" panose="020B0604020202020204" pitchFamily="34" charset="0"/>
            </a:endParaRPr>
          </a:p>
          <a:p>
            <a:pPr marL="445770" lvl="1" indent="-285750">
              <a:spcBef>
                <a:spcPts val="0"/>
              </a:spcBef>
              <a:spcAft>
                <a:spcPts val="800"/>
              </a:spcAft>
            </a:pPr>
            <a:endParaRPr lang="en-IN" dirty="0">
              <a:latin typeface="Arial" panose="020B0604020202020204" pitchFamily="34" charset="0"/>
            </a:endParaRPr>
          </a:p>
          <a:p>
            <a:pPr marL="445770" lvl="1" indent="-285750">
              <a:spcBef>
                <a:spcPts val="0"/>
              </a:spcBef>
              <a:spcAft>
                <a:spcPts val="800"/>
              </a:spcAft>
            </a:pPr>
            <a:r>
              <a:rPr lang="en-US" dirty="0">
                <a:latin typeface="Arial" panose="020B0604020202020204" pitchFamily="34" charset="0"/>
              </a:rPr>
              <a:t>Compare the predicted data to the test data using root mean square error as the error metric.</a:t>
            </a:r>
            <a:endParaRPr lang="en-IN" dirty="0">
              <a:latin typeface="Arial" panose="020B0604020202020204" pitchFamily="34" charset="0"/>
            </a:endParaRPr>
          </a:p>
          <a:p>
            <a:pPr marL="274320" lvl="1" indent="0">
              <a:lnSpc>
                <a:spcPct val="107000"/>
              </a:lnSpc>
              <a:spcBef>
                <a:spcPts val="0"/>
              </a:spcBef>
              <a:spcAft>
                <a:spcPts val="800"/>
              </a:spcAft>
              <a:buNone/>
            </a:pPr>
            <a:endParaRPr lang="en-IN" sz="1600" dirty="0">
              <a:effectLst/>
              <a:latin typeface="Arial" panose="020B0604020202020204" pitchFamily="34" charset="0"/>
              <a:ea typeface="Arial" panose="020B0604020202020204" pitchFamily="34" charset="0"/>
            </a:endParaRPr>
          </a:p>
          <a:p>
            <a:pPr marL="502920" indent="-342900">
              <a:spcBef>
                <a:spcPts val="0"/>
              </a:spcBef>
              <a:spcAft>
                <a:spcPts val="800"/>
              </a:spcAft>
            </a:pPr>
            <a:endParaRPr lang="en-US" dirty="0">
              <a:latin typeface="Arial" panose="020B0604020202020204" pitchFamily="34" charset="0"/>
            </a:endParaRPr>
          </a:p>
          <a:p>
            <a:pPr marL="0"/>
            <a:endParaRPr lang="en-US" altLang="en-US" dirty="0"/>
          </a:p>
          <a:p>
            <a:endParaRPr lang="en-US" altLang="en-US" dirty="0"/>
          </a:p>
          <a:p>
            <a:endParaRPr lang="en-US" altLang="en-US" dirty="0"/>
          </a:p>
          <a:p>
            <a:pPr marL="0"/>
            <a:endParaRPr lang="en-US" altLang="en-US" dirty="0"/>
          </a:p>
          <a:p>
            <a:endParaRPr lang="en-US" dirty="0"/>
          </a:p>
        </p:txBody>
      </p:sp>
      <p:sp>
        <p:nvSpPr>
          <p:cNvPr id="6" name="Content Placeholder 2">
            <a:extLst>
              <a:ext uri="{FF2B5EF4-FFF2-40B4-BE49-F238E27FC236}">
                <a16:creationId xmlns:a16="http://schemas.microsoft.com/office/drawing/2014/main" id="{3C7ED6B9-D522-2B42-00E0-CBCE0DBC149E}"/>
              </a:ext>
            </a:extLst>
          </p:cNvPr>
          <p:cNvSpPr txBox="1">
            <a:spLocks/>
          </p:cNvSpPr>
          <p:nvPr/>
        </p:nvSpPr>
        <p:spPr>
          <a:xfrm>
            <a:off x="119270" y="3935896"/>
            <a:ext cx="11529391" cy="276307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altLang="en-US" sz="2100" dirty="0">
              <a:solidFill>
                <a:srgbClr val="24292F"/>
              </a:solidFill>
              <a:latin typeface="ui-monospace"/>
              <a:ea typeface="Cambria" panose="02040503050406030204" pitchFamily="18" charset="0"/>
            </a:endParaRPr>
          </a:p>
          <a:p>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US" sz="2200" dirty="0">
              <a:latin typeface="Cambria" panose="02040503050406030204" pitchFamily="18" charset="0"/>
              <a:ea typeface="Cambria" panose="02040503050406030204" pitchFamily="18" charset="0"/>
            </a:endParaRPr>
          </a:p>
          <a:p>
            <a:endParaRPr lang="en-US" dirty="0"/>
          </a:p>
          <a:p>
            <a:endParaRPr lang="en-US" dirty="0"/>
          </a:p>
        </p:txBody>
      </p:sp>
      <p:sp>
        <p:nvSpPr>
          <p:cNvPr id="5" name="Content Placeholder 2">
            <a:extLst>
              <a:ext uri="{FF2B5EF4-FFF2-40B4-BE49-F238E27FC236}">
                <a16:creationId xmlns:a16="http://schemas.microsoft.com/office/drawing/2014/main" id="{D3F2FADB-70D0-4303-2173-C66C6EBFCADD}"/>
              </a:ext>
            </a:extLst>
          </p:cNvPr>
          <p:cNvSpPr txBox="1">
            <a:spLocks/>
          </p:cNvSpPr>
          <p:nvPr/>
        </p:nvSpPr>
        <p:spPr>
          <a:xfrm>
            <a:off x="543339" y="6006377"/>
            <a:ext cx="2476584" cy="503583"/>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60020" indent="0">
              <a:spcBef>
                <a:spcPts val="0"/>
              </a:spcBef>
              <a:spcAft>
                <a:spcPts val="800"/>
              </a:spcAft>
              <a:buNone/>
            </a:pPr>
            <a:r>
              <a:rPr lang="en-IN" sz="1800" dirty="0" err="1">
                <a:effectLst/>
                <a:latin typeface="Arial" panose="020B0604020202020204" pitchFamily="34" charset="0"/>
                <a:ea typeface="Arial" panose="020B0604020202020204" pitchFamily="34" charset="0"/>
              </a:rPr>
              <a:t>load_data_Stock.sql</a:t>
            </a:r>
            <a:r>
              <a:rPr lang="en-IN" sz="1800" dirty="0">
                <a:effectLst/>
                <a:latin typeface="Arial" panose="020B0604020202020204" pitchFamily="34" charset="0"/>
                <a:ea typeface="Arial" panose="020B0604020202020204" pitchFamily="34" charset="0"/>
              </a:rPr>
              <a:t> FILE</a:t>
            </a:r>
            <a:endParaRPr lang="en-US" dirty="0">
              <a:effectLst/>
            </a:endParaRPr>
          </a:p>
          <a:p>
            <a:pPr marL="0"/>
            <a:endParaRPr lang="en-US" altLang="en-US" dirty="0"/>
          </a:p>
          <a:p>
            <a:endParaRPr lang="en-US" altLang="en-US" dirty="0"/>
          </a:p>
          <a:p>
            <a:endParaRPr lang="en-US" altLang="en-US" dirty="0"/>
          </a:p>
          <a:p>
            <a:pPr marL="0"/>
            <a:endParaRPr lang="en-US" altLang="en-US" dirty="0"/>
          </a:p>
          <a:p>
            <a:endParaRPr lang="en-US" dirty="0"/>
          </a:p>
        </p:txBody>
      </p:sp>
    </p:spTree>
    <p:extLst>
      <p:ext uri="{BB962C8B-B14F-4D97-AF65-F5344CB8AC3E}">
        <p14:creationId xmlns:p14="http://schemas.microsoft.com/office/powerpoint/2010/main" val="2474592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5217696-9FDC-4DA4-B6E5-A83B276DE9F0}"/>
              </a:ext>
            </a:extLst>
          </p:cNvPr>
          <p:cNvSpPr>
            <a:spLocks noGrp="1"/>
          </p:cNvSpPr>
          <p:nvPr>
            <p:ph type="title"/>
          </p:nvPr>
        </p:nvSpPr>
        <p:spPr>
          <a:xfrm>
            <a:off x="1069848" y="484632"/>
            <a:ext cx="10058400" cy="1609344"/>
          </a:xfrm>
        </p:spPr>
        <p:txBody>
          <a:bodyPr>
            <a:normAutofit/>
          </a:bodyPr>
          <a:lstStyle/>
          <a:p>
            <a:r>
              <a:rPr lang="en-US" dirty="0"/>
              <a:t>INTRODUCTION</a:t>
            </a:r>
            <a:endParaRPr lang="en-IN" dirty="0"/>
          </a:p>
        </p:txBody>
      </p:sp>
      <p:sp>
        <p:nvSpPr>
          <p:cNvPr id="3" name="Content Placeholder 2">
            <a:extLst>
              <a:ext uri="{FF2B5EF4-FFF2-40B4-BE49-F238E27FC236}">
                <a16:creationId xmlns:a16="http://schemas.microsoft.com/office/drawing/2014/main" id="{8EF450B9-EC7A-425D-A905-F6143099A35C}"/>
              </a:ext>
            </a:extLst>
          </p:cNvPr>
          <p:cNvSpPr>
            <a:spLocks noGrp="1"/>
          </p:cNvSpPr>
          <p:nvPr>
            <p:ph idx="1"/>
          </p:nvPr>
        </p:nvSpPr>
        <p:spPr>
          <a:xfrm>
            <a:off x="905255" y="2320412"/>
            <a:ext cx="10467275" cy="4232788"/>
          </a:xfrm>
        </p:spPr>
        <p:txBody>
          <a:bodyPr>
            <a:normAutofit/>
          </a:bodyPr>
          <a:lstStyle/>
          <a:p>
            <a:pPr marL="228600">
              <a:lnSpc>
                <a:spcPct val="115000"/>
              </a:lnSpc>
              <a:spcBef>
                <a:spcPts val="0"/>
              </a:spcBef>
            </a:pPr>
            <a:r>
              <a:rPr lang="en-IN" dirty="0">
                <a:effectLst/>
                <a:latin typeface="Arial" panose="020B0604020202020204" pitchFamily="34" charset="0"/>
                <a:ea typeface="Arial" panose="020B0604020202020204" pitchFamily="34" charset="0"/>
              </a:rPr>
              <a:t>Stock market is considered the primary indicator of a country’s economic strength and development. Stock Market prices are volatile in nature and are affected by factors like inflation, economic growth, etc. Prices of a share market depend heavily on demand and supply. </a:t>
            </a:r>
          </a:p>
          <a:p>
            <a:pPr marL="228600" marR="0">
              <a:lnSpc>
                <a:spcPct val="115000"/>
              </a:lnSpc>
              <a:spcBef>
                <a:spcPts val="0"/>
              </a:spcBef>
              <a:spcAft>
                <a:spcPts val="0"/>
              </a:spcAft>
            </a:pPr>
            <a:endParaRPr lang="en-IN" dirty="0">
              <a:effectLst/>
              <a:latin typeface="Arial" panose="020B0604020202020204" pitchFamily="34" charset="0"/>
              <a:ea typeface="Arial" panose="020B0604020202020204" pitchFamily="34" charset="0"/>
            </a:endParaRPr>
          </a:p>
          <a:p>
            <a:pPr marL="228600" marR="0">
              <a:lnSpc>
                <a:spcPct val="115000"/>
              </a:lnSpc>
              <a:spcBef>
                <a:spcPts val="0"/>
              </a:spcBef>
              <a:spcAft>
                <a:spcPts val="0"/>
              </a:spcAft>
            </a:pPr>
            <a:r>
              <a:rPr lang="en-IN" dirty="0">
                <a:effectLst/>
                <a:latin typeface="Arial" panose="020B0604020202020204" pitchFamily="34" charset="0"/>
                <a:ea typeface="Arial" panose="020B0604020202020204" pitchFamily="34" charset="0"/>
              </a:rPr>
              <a:t>Stock market is often seen as a dynamic structure with significant changes over time , this nature leads challenges in predicting the individual stock price within the market.</a:t>
            </a:r>
          </a:p>
          <a:p>
            <a:endParaRPr lang="en-US" dirty="0"/>
          </a:p>
          <a:p>
            <a:r>
              <a:rPr lang="en-IN" dirty="0">
                <a:effectLst/>
                <a:latin typeface="Arial" panose="020B0604020202020204" pitchFamily="34" charset="0"/>
                <a:ea typeface="Arial" panose="020B0604020202020204" pitchFamily="34" charset="0"/>
              </a:rPr>
              <a:t>Machine Learning algorithms have proved to fetch benevolent results in predicting stock prices.</a:t>
            </a:r>
          </a:p>
          <a:p>
            <a:pPr marL="0" indent="0">
              <a:buNone/>
            </a:pPr>
            <a:endParaRPr lang="en-US" dirty="0"/>
          </a:p>
          <a:p>
            <a:endParaRPr lang="en-US" sz="1900" dirty="0"/>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56831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7ED6B9-D522-2B42-00E0-CBCE0DBC149E}"/>
              </a:ext>
            </a:extLst>
          </p:cNvPr>
          <p:cNvSpPr txBox="1">
            <a:spLocks/>
          </p:cNvSpPr>
          <p:nvPr/>
        </p:nvSpPr>
        <p:spPr>
          <a:xfrm>
            <a:off x="119270" y="3935896"/>
            <a:ext cx="11529391" cy="276307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altLang="en-US" sz="2100" dirty="0">
              <a:solidFill>
                <a:srgbClr val="24292F"/>
              </a:solidFill>
              <a:latin typeface="ui-monospace"/>
              <a:ea typeface="Cambria" panose="02040503050406030204" pitchFamily="18" charset="0"/>
            </a:endParaRPr>
          </a:p>
          <a:p>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US" sz="2200" dirty="0">
              <a:latin typeface="Cambria" panose="02040503050406030204" pitchFamily="18" charset="0"/>
              <a:ea typeface="Cambria" panose="02040503050406030204" pitchFamily="18" charset="0"/>
            </a:endParaRPr>
          </a:p>
          <a:p>
            <a:endParaRPr lang="en-US" dirty="0"/>
          </a:p>
          <a:p>
            <a:endParaRPr lang="en-US" dirty="0"/>
          </a:p>
        </p:txBody>
      </p:sp>
      <p:sp>
        <p:nvSpPr>
          <p:cNvPr id="7" name="Content Placeholder 2">
            <a:extLst>
              <a:ext uri="{FF2B5EF4-FFF2-40B4-BE49-F238E27FC236}">
                <a16:creationId xmlns:a16="http://schemas.microsoft.com/office/drawing/2014/main" id="{AD97E493-6256-0949-2A32-65F9C101DD62}"/>
              </a:ext>
            </a:extLst>
          </p:cNvPr>
          <p:cNvSpPr txBox="1">
            <a:spLocks/>
          </p:cNvSpPr>
          <p:nvPr/>
        </p:nvSpPr>
        <p:spPr>
          <a:xfrm>
            <a:off x="296862" y="271669"/>
            <a:ext cx="11598276" cy="636104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marR="0" lvl="0" indent="-342900">
              <a:lnSpc>
                <a:spcPct val="107000"/>
              </a:lnSpc>
              <a:spcBef>
                <a:spcPts val="0"/>
              </a:spcBef>
              <a:spcAft>
                <a:spcPts val="800"/>
              </a:spcAft>
              <a:buFont typeface="Symbol" panose="05050102010706020507" pitchFamily="18" charset="2"/>
              <a:buChar char=""/>
            </a:pPr>
            <a:r>
              <a:rPr lang="en-US" dirty="0">
                <a:effectLst/>
                <a:latin typeface="Arial" panose="020B0604020202020204" pitchFamily="34" charset="0"/>
                <a:ea typeface="Arial" panose="020B0604020202020204" pitchFamily="34" charset="0"/>
              </a:rPr>
              <a:t>Draw graphs using </a:t>
            </a:r>
            <a:r>
              <a:rPr lang="en-US" dirty="0" err="1">
                <a:effectLst/>
                <a:latin typeface="Arial" panose="020B0604020202020204" pitchFamily="34" charset="0"/>
                <a:ea typeface="Arial" panose="020B0604020202020204" pitchFamily="34" charset="0"/>
              </a:rPr>
              <a:t>plotly</a:t>
            </a:r>
            <a:r>
              <a:rPr lang="en-US" dirty="0">
                <a:effectLst/>
                <a:latin typeface="Arial" panose="020B0604020202020204" pitchFamily="34" charset="0"/>
                <a:ea typeface="Arial" panose="020B0604020202020204" pitchFamily="34" charset="0"/>
              </a:rPr>
              <a:t> :- </a:t>
            </a:r>
            <a:endParaRPr lang="en-IN" dirty="0">
              <a:effectLst/>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r>
              <a:rPr lang="en-US" b="1" dirty="0">
                <a:effectLst/>
                <a:latin typeface="Arial" panose="020B0604020202020204" pitchFamily="34" charset="0"/>
                <a:ea typeface="Arial" panose="020B0604020202020204" pitchFamily="34" charset="0"/>
              </a:rPr>
              <a:t>1</a:t>
            </a:r>
            <a:r>
              <a:rPr lang="en-US" dirty="0">
                <a:effectLst/>
                <a:latin typeface="Arial" panose="020B0604020202020204" pitchFamily="34" charset="0"/>
                <a:ea typeface="Arial" panose="020B0604020202020204" pitchFamily="34" charset="0"/>
              </a:rPr>
              <a:t>. test data vs predicted data  </a:t>
            </a:r>
            <a:endParaRPr lang="en-IN" dirty="0">
              <a:effectLst/>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r>
              <a:rPr lang="en-US" b="1" dirty="0">
                <a:effectLst/>
                <a:latin typeface="Arial" panose="020B0604020202020204" pitchFamily="34" charset="0"/>
                <a:ea typeface="Arial" panose="020B0604020202020204" pitchFamily="34" charset="0"/>
              </a:rPr>
              <a:t>2</a:t>
            </a:r>
            <a:r>
              <a:rPr lang="en-US" dirty="0">
                <a:effectLst/>
                <a:latin typeface="Arial" panose="020B0604020202020204" pitchFamily="34" charset="0"/>
                <a:ea typeface="Arial" panose="020B0604020202020204" pitchFamily="34" charset="0"/>
              </a:rPr>
              <a:t>. prediction for next 60 days of the stock price</a:t>
            </a:r>
            <a:endParaRPr lang="en-IN" dirty="0">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r>
              <a:rPr lang="en-IN" dirty="0">
                <a:effectLst/>
                <a:latin typeface="Arial" panose="020B0604020202020204" pitchFamily="34" charset="0"/>
                <a:ea typeface="Arial" panose="020B0604020202020204" pitchFamily="34" charset="0"/>
              </a:rPr>
              <a:t> </a:t>
            </a:r>
          </a:p>
          <a:p>
            <a:pPr marL="342900" marR="0" lvl="0" indent="-342900">
              <a:lnSpc>
                <a:spcPct val="107000"/>
              </a:lnSpc>
              <a:spcBef>
                <a:spcPts val="0"/>
              </a:spcBef>
              <a:spcAft>
                <a:spcPts val="800"/>
              </a:spcAft>
              <a:buFont typeface="Symbol" panose="05050102010706020507" pitchFamily="18" charset="2"/>
              <a:buChar char=""/>
            </a:pPr>
            <a:r>
              <a:rPr lang="en-US" dirty="0">
                <a:effectLst/>
                <a:latin typeface="Arial" panose="020B0604020202020204" pitchFamily="34" charset="0"/>
                <a:ea typeface="Arial" panose="020B0604020202020204" pitchFamily="34" charset="0"/>
              </a:rPr>
              <a:t>Use the </a:t>
            </a:r>
            <a:r>
              <a:rPr lang="en-US" dirty="0" err="1">
                <a:effectLst/>
                <a:latin typeface="Arial" panose="020B0604020202020204" pitchFamily="34" charset="0"/>
                <a:ea typeface="Arial" panose="020B0604020202020204" pitchFamily="34" charset="0"/>
              </a:rPr>
              <a:t>streamlit</a:t>
            </a:r>
            <a:r>
              <a:rPr lang="en-US" dirty="0">
                <a:effectLst/>
                <a:latin typeface="Arial" panose="020B0604020202020204" pitchFamily="34" charset="0"/>
                <a:ea typeface="Arial" panose="020B0604020202020204" pitchFamily="34" charset="0"/>
              </a:rPr>
              <a:t> framework to display title, headings, subheadings , graphs, </a:t>
            </a:r>
            <a:r>
              <a:rPr lang="en-US" dirty="0" err="1">
                <a:effectLst/>
                <a:latin typeface="Arial" panose="020B0604020202020204" pitchFamily="34" charset="0"/>
                <a:ea typeface="Arial" panose="020B0604020202020204" pitchFamily="34" charset="0"/>
              </a:rPr>
              <a:t>rmse</a:t>
            </a:r>
            <a:r>
              <a:rPr lang="en-US" dirty="0">
                <a:effectLst/>
                <a:latin typeface="Arial" panose="020B0604020202020204" pitchFamily="34" charset="0"/>
                <a:ea typeface="Arial" panose="020B0604020202020204" pitchFamily="34" charset="0"/>
              </a:rPr>
              <a:t> etc.</a:t>
            </a:r>
            <a:endParaRPr lang="en-IN" dirty="0">
              <a:effectLst/>
              <a:latin typeface="Arial" panose="020B0604020202020204" pitchFamily="34" charset="0"/>
              <a:ea typeface="Arial" panose="020B0604020202020204" pitchFamily="34" charset="0"/>
            </a:endParaRPr>
          </a:p>
          <a:p>
            <a:pPr>
              <a:lnSpc>
                <a:spcPct val="107000"/>
              </a:lnSpc>
              <a:spcBef>
                <a:spcPts val="0"/>
              </a:spcBef>
              <a:spcAft>
                <a:spcPts val="800"/>
              </a:spcAft>
            </a:pPr>
            <a:endParaRPr lang="en-IN" dirty="0">
              <a:solidFill>
                <a:srgbClr val="002060"/>
              </a:solidFill>
              <a:effectLst/>
              <a:latin typeface="Arial" panose="020B0604020202020204" pitchFamily="34" charset="0"/>
              <a:ea typeface="Arial" panose="020B0604020202020204" pitchFamily="34" charset="0"/>
            </a:endParaRPr>
          </a:p>
          <a:p>
            <a:pPr>
              <a:lnSpc>
                <a:spcPct val="107000"/>
              </a:lnSpc>
              <a:spcBef>
                <a:spcPts val="0"/>
              </a:spcBef>
              <a:spcAft>
                <a:spcPts val="800"/>
              </a:spcAft>
            </a:pPr>
            <a:endParaRPr lang="en-IN" dirty="0">
              <a:solidFill>
                <a:srgbClr val="002060"/>
              </a:solidFill>
              <a:latin typeface="Arial" panose="020B0604020202020204" pitchFamily="34" charset="0"/>
              <a:ea typeface="Arial" panose="020B0604020202020204" pitchFamily="34" charset="0"/>
            </a:endParaRPr>
          </a:p>
          <a:p>
            <a:pPr>
              <a:lnSpc>
                <a:spcPct val="107000"/>
              </a:lnSpc>
              <a:spcBef>
                <a:spcPts val="0"/>
              </a:spcBef>
              <a:spcAft>
                <a:spcPts val="800"/>
              </a:spcAft>
            </a:pPr>
            <a:endParaRPr lang="en-IN" dirty="0">
              <a:solidFill>
                <a:srgbClr val="002060"/>
              </a:solidFill>
              <a:effectLst/>
              <a:latin typeface="Arial" panose="020B0604020202020204" pitchFamily="34" charset="0"/>
              <a:ea typeface="Arial" panose="020B0604020202020204" pitchFamily="34" charset="0"/>
            </a:endParaRPr>
          </a:p>
          <a:p>
            <a:pPr>
              <a:lnSpc>
                <a:spcPct val="107000"/>
              </a:lnSpc>
              <a:spcBef>
                <a:spcPts val="0"/>
              </a:spcBef>
              <a:spcAft>
                <a:spcPts val="800"/>
              </a:spcAft>
            </a:pPr>
            <a:endParaRPr lang="en-IN" dirty="0">
              <a:solidFill>
                <a:srgbClr val="002060"/>
              </a:solidFill>
              <a:effectLst/>
              <a:latin typeface="Arial" panose="020B0604020202020204" pitchFamily="34" charset="0"/>
              <a:ea typeface="Arial" panose="020B0604020202020204" pitchFamily="34"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pPr marL="0" indent="0">
              <a:buNone/>
            </a:pPr>
            <a:endParaRPr lang="en-IN" altLang="en-US" dirty="0">
              <a:latin typeface="Cambria" panose="02040503050406030204" pitchFamily="18" charset="0"/>
              <a:ea typeface="Cambria" panose="02040503050406030204" pitchFamily="18" charset="0"/>
            </a:endParaRPr>
          </a:p>
          <a:p>
            <a:endParaRPr lang="en-US" dirty="0"/>
          </a:p>
        </p:txBody>
      </p:sp>
      <p:pic>
        <p:nvPicPr>
          <p:cNvPr id="8" name="Picture 7" descr="Text&#10;&#10;Description automatically generated">
            <a:extLst>
              <a:ext uri="{FF2B5EF4-FFF2-40B4-BE49-F238E27FC236}">
                <a16:creationId xmlns:a16="http://schemas.microsoft.com/office/drawing/2014/main" id="{8D6C6AB4-5C07-1EA9-68DC-C5543C930EE2}"/>
              </a:ext>
            </a:extLst>
          </p:cNvPr>
          <p:cNvPicPr>
            <a:picLocks noChangeAspect="1"/>
          </p:cNvPicPr>
          <p:nvPr/>
        </p:nvPicPr>
        <p:blipFill>
          <a:blip r:embed="rId2"/>
          <a:stretch>
            <a:fillRect/>
          </a:stretch>
        </p:blipFill>
        <p:spPr>
          <a:xfrm>
            <a:off x="2916287" y="2248314"/>
            <a:ext cx="6068060" cy="2228850"/>
          </a:xfrm>
          <a:prstGeom prst="rect">
            <a:avLst/>
          </a:prstGeom>
        </p:spPr>
      </p:pic>
    </p:spTree>
    <p:extLst>
      <p:ext uri="{BB962C8B-B14F-4D97-AF65-F5344CB8AC3E}">
        <p14:creationId xmlns:p14="http://schemas.microsoft.com/office/powerpoint/2010/main" val="355327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7ED6B9-D522-2B42-00E0-CBCE0DBC149E}"/>
              </a:ext>
            </a:extLst>
          </p:cNvPr>
          <p:cNvSpPr txBox="1">
            <a:spLocks/>
          </p:cNvSpPr>
          <p:nvPr/>
        </p:nvSpPr>
        <p:spPr>
          <a:xfrm>
            <a:off x="119270" y="3935896"/>
            <a:ext cx="11529391" cy="276307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altLang="en-US" sz="2100" dirty="0">
              <a:solidFill>
                <a:srgbClr val="24292F"/>
              </a:solidFill>
              <a:latin typeface="ui-monospace"/>
              <a:ea typeface="Cambria" panose="02040503050406030204" pitchFamily="18" charset="0"/>
            </a:endParaRPr>
          </a:p>
          <a:p>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US" sz="2200" dirty="0">
              <a:latin typeface="Cambria" panose="02040503050406030204" pitchFamily="18" charset="0"/>
              <a:ea typeface="Cambria" panose="02040503050406030204" pitchFamily="18" charset="0"/>
            </a:endParaRPr>
          </a:p>
          <a:p>
            <a:endParaRPr lang="en-US" dirty="0"/>
          </a:p>
          <a:p>
            <a:endParaRPr lang="en-US" dirty="0"/>
          </a:p>
        </p:txBody>
      </p:sp>
      <p:sp>
        <p:nvSpPr>
          <p:cNvPr id="7" name="Content Placeholder 2">
            <a:extLst>
              <a:ext uri="{FF2B5EF4-FFF2-40B4-BE49-F238E27FC236}">
                <a16:creationId xmlns:a16="http://schemas.microsoft.com/office/drawing/2014/main" id="{AD97E493-6256-0949-2A32-65F9C101DD62}"/>
              </a:ext>
            </a:extLst>
          </p:cNvPr>
          <p:cNvSpPr txBox="1">
            <a:spLocks/>
          </p:cNvSpPr>
          <p:nvPr/>
        </p:nvSpPr>
        <p:spPr>
          <a:xfrm>
            <a:off x="296862" y="271669"/>
            <a:ext cx="11598276" cy="636104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000" b="1" u="sng" dirty="0">
                <a:solidFill>
                  <a:srgbClr val="000000"/>
                </a:solidFill>
                <a:latin typeface="Arial" panose="020B0604020202020204" pitchFamily="34" charset="0"/>
              </a:rPr>
              <a:t>MODULE 3</a:t>
            </a:r>
          </a:p>
          <a:p>
            <a:pPr marL="0" indent="0">
              <a:buNone/>
            </a:pPr>
            <a:endParaRPr lang="en-US" dirty="0">
              <a:effectLst/>
              <a:latin typeface="Arial" panose="020B0604020202020204" pitchFamily="34" charset="0"/>
              <a:ea typeface="Arial" panose="020B0604020202020204" pitchFamily="34" charset="0"/>
            </a:endParaRPr>
          </a:p>
          <a:p>
            <a:pPr marL="0" indent="0">
              <a:buNone/>
            </a:pPr>
            <a:r>
              <a:rPr lang="en-US" dirty="0">
                <a:effectLst/>
                <a:latin typeface="Arial" panose="020B0604020202020204" pitchFamily="34" charset="0"/>
                <a:ea typeface="Arial" panose="020B0604020202020204" pitchFamily="34" charset="0"/>
              </a:rPr>
              <a:t>In this module,  the stock price prediction application will be containerized into a docker image by Jenkins. Continuous integration is carried out.</a:t>
            </a:r>
            <a:endParaRPr lang="en-IN" dirty="0">
              <a:effectLst/>
              <a:latin typeface="Arial" panose="020B0604020202020204" pitchFamily="34" charset="0"/>
              <a:ea typeface="Arial" panose="020B0604020202020204" pitchFamily="34" charset="0"/>
            </a:endParaRPr>
          </a:p>
          <a:p>
            <a:pPr marL="0" indent="0">
              <a:buNone/>
            </a:pPr>
            <a:endParaRPr lang="en-US" sz="2000" b="1" u="sng" dirty="0">
              <a:solidFill>
                <a:srgbClr val="000000"/>
              </a:solidFill>
              <a:latin typeface="Arial" panose="020B0604020202020204" pitchFamily="34" charset="0"/>
            </a:endParaRPr>
          </a:p>
          <a:p>
            <a:pPr marL="0" indent="0">
              <a:buNone/>
            </a:pPr>
            <a:endParaRPr lang="en-US" sz="2000" b="1" u="sng" dirty="0">
              <a:solidFill>
                <a:srgbClr val="000000"/>
              </a:solidFill>
              <a:latin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IN" dirty="0">
              <a:solidFill>
                <a:srgbClr val="002060"/>
              </a:solidFill>
              <a:effectLst/>
              <a:latin typeface="Arial" panose="020B0604020202020204" pitchFamily="34" charset="0"/>
              <a:ea typeface="Arial" panose="020B0604020202020204" pitchFamily="34"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pPr marL="0" indent="0">
              <a:buNone/>
            </a:pPr>
            <a:endParaRPr lang="en-IN" altLang="en-US" dirty="0">
              <a:latin typeface="Cambria" panose="02040503050406030204" pitchFamily="18" charset="0"/>
              <a:ea typeface="Cambria" panose="02040503050406030204" pitchFamily="18" charset="0"/>
            </a:endParaRPr>
          </a:p>
          <a:p>
            <a:endParaRPr lang="en-US" dirty="0"/>
          </a:p>
        </p:txBody>
      </p:sp>
      <p:pic>
        <p:nvPicPr>
          <p:cNvPr id="12" name="Picture 11" descr="A screenshot of a computer&#10;&#10;Description automatically generated with low confidence">
            <a:extLst>
              <a:ext uri="{FF2B5EF4-FFF2-40B4-BE49-F238E27FC236}">
                <a16:creationId xmlns:a16="http://schemas.microsoft.com/office/drawing/2014/main" id="{92CA36E1-CB46-67ED-98B7-FA228FE830E7}"/>
              </a:ext>
            </a:extLst>
          </p:cNvPr>
          <p:cNvPicPr>
            <a:picLocks noChangeAspect="1"/>
          </p:cNvPicPr>
          <p:nvPr/>
        </p:nvPicPr>
        <p:blipFill>
          <a:blip r:embed="rId2"/>
          <a:stretch>
            <a:fillRect/>
          </a:stretch>
        </p:blipFill>
        <p:spPr>
          <a:xfrm>
            <a:off x="1892361" y="2367150"/>
            <a:ext cx="8407277" cy="3887876"/>
          </a:xfrm>
          <a:prstGeom prst="rect">
            <a:avLst/>
          </a:prstGeom>
        </p:spPr>
      </p:pic>
    </p:spTree>
    <p:extLst>
      <p:ext uri="{BB962C8B-B14F-4D97-AF65-F5344CB8AC3E}">
        <p14:creationId xmlns:p14="http://schemas.microsoft.com/office/powerpoint/2010/main" val="4085708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7ED6B9-D522-2B42-00E0-CBCE0DBC149E}"/>
              </a:ext>
            </a:extLst>
          </p:cNvPr>
          <p:cNvSpPr txBox="1">
            <a:spLocks/>
          </p:cNvSpPr>
          <p:nvPr/>
        </p:nvSpPr>
        <p:spPr>
          <a:xfrm>
            <a:off x="119270" y="3935896"/>
            <a:ext cx="11529391" cy="276307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altLang="en-US" sz="2100" dirty="0">
              <a:solidFill>
                <a:srgbClr val="24292F"/>
              </a:solidFill>
              <a:latin typeface="ui-monospace"/>
              <a:ea typeface="Cambria" panose="02040503050406030204" pitchFamily="18" charset="0"/>
            </a:endParaRPr>
          </a:p>
          <a:p>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US" sz="2200" dirty="0">
              <a:latin typeface="Cambria" panose="02040503050406030204" pitchFamily="18" charset="0"/>
              <a:ea typeface="Cambria" panose="02040503050406030204" pitchFamily="18" charset="0"/>
            </a:endParaRPr>
          </a:p>
          <a:p>
            <a:endParaRPr lang="en-US" dirty="0"/>
          </a:p>
          <a:p>
            <a:endParaRPr lang="en-US" dirty="0"/>
          </a:p>
        </p:txBody>
      </p:sp>
      <p:sp>
        <p:nvSpPr>
          <p:cNvPr id="7" name="Content Placeholder 2">
            <a:extLst>
              <a:ext uri="{FF2B5EF4-FFF2-40B4-BE49-F238E27FC236}">
                <a16:creationId xmlns:a16="http://schemas.microsoft.com/office/drawing/2014/main" id="{AD97E493-6256-0949-2A32-65F9C101DD62}"/>
              </a:ext>
            </a:extLst>
          </p:cNvPr>
          <p:cNvSpPr txBox="1">
            <a:spLocks/>
          </p:cNvSpPr>
          <p:nvPr/>
        </p:nvSpPr>
        <p:spPr>
          <a:xfrm>
            <a:off x="296862" y="271669"/>
            <a:ext cx="11598276" cy="636104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effectLst/>
                <a:latin typeface="Arial" panose="020B0604020202020204" pitchFamily="34" charset="0"/>
                <a:ea typeface="Arial" panose="020B0604020202020204" pitchFamily="34" charset="0"/>
              </a:rPr>
              <a:t>Create a </a:t>
            </a:r>
            <a:r>
              <a:rPr lang="en-US" dirty="0" err="1">
                <a:effectLst/>
                <a:latin typeface="Arial" panose="020B0604020202020204" pitchFamily="34" charset="0"/>
                <a:ea typeface="Arial" panose="020B0604020202020204" pitchFamily="34" charset="0"/>
              </a:rPr>
              <a:t>github</a:t>
            </a:r>
            <a:r>
              <a:rPr lang="en-US" dirty="0">
                <a:effectLst/>
                <a:latin typeface="Arial" panose="020B0604020202020204" pitchFamily="34" charset="0"/>
                <a:ea typeface="Arial" panose="020B0604020202020204" pitchFamily="34" charset="0"/>
              </a:rPr>
              <a:t> account and commit the application to the master branch</a:t>
            </a:r>
          </a:p>
          <a:p>
            <a:endParaRPr lang="en-US" dirty="0">
              <a:solidFill>
                <a:srgbClr val="002060"/>
              </a:solidFill>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pPr marL="0" indent="0" algn="ctr">
              <a:buNone/>
            </a:pPr>
            <a:endParaRPr lang="en-IN" sz="1800" u="sng" dirty="0">
              <a:effectLst/>
              <a:latin typeface="Arial" panose="020B0604020202020204" pitchFamily="34" charset="0"/>
              <a:ea typeface="Arial" panose="020B0604020202020204" pitchFamily="34" charset="0"/>
            </a:endParaRPr>
          </a:p>
          <a:p>
            <a:pPr marL="0" indent="0" algn="ctr">
              <a:buNone/>
            </a:pPr>
            <a:endParaRPr lang="en-IN" sz="1800" u="sng" dirty="0">
              <a:latin typeface="Arial" panose="020B0604020202020204" pitchFamily="34" charset="0"/>
              <a:ea typeface="Arial" panose="020B0604020202020204" pitchFamily="34" charset="0"/>
            </a:endParaRPr>
          </a:p>
          <a:p>
            <a:pPr marL="0" indent="0" algn="ctr">
              <a:buNone/>
            </a:pPr>
            <a:endParaRPr lang="en-IN" sz="1800" u="sng" dirty="0">
              <a:effectLst/>
              <a:latin typeface="Arial" panose="020B0604020202020204" pitchFamily="34" charset="0"/>
              <a:ea typeface="Arial" panose="020B0604020202020204" pitchFamily="34" charset="0"/>
            </a:endParaRPr>
          </a:p>
          <a:p>
            <a:pPr marL="0" indent="0" algn="ctr">
              <a:buNone/>
            </a:pPr>
            <a:endParaRPr lang="en-IN" sz="1800" u="sng" dirty="0">
              <a:latin typeface="Arial" panose="020B0604020202020204" pitchFamily="34" charset="0"/>
              <a:ea typeface="Arial" panose="020B0604020202020204" pitchFamily="34" charset="0"/>
            </a:endParaRPr>
          </a:p>
          <a:p>
            <a:pPr marL="0" indent="0" algn="ctr">
              <a:buNone/>
            </a:pPr>
            <a:endParaRPr lang="en-IN" sz="1800" u="sng" dirty="0">
              <a:effectLst/>
              <a:latin typeface="Arial" panose="020B0604020202020204" pitchFamily="34" charset="0"/>
              <a:ea typeface="Arial" panose="020B0604020202020204" pitchFamily="34" charset="0"/>
            </a:endParaRPr>
          </a:p>
          <a:p>
            <a:pPr marL="0" indent="0" algn="ctr">
              <a:buNone/>
            </a:pPr>
            <a:endParaRPr lang="en-IN" sz="1800" u="sng" dirty="0">
              <a:effectLst/>
              <a:latin typeface="Arial" panose="020B0604020202020204" pitchFamily="34" charset="0"/>
              <a:ea typeface="Arial" panose="020B0604020202020204" pitchFamily="34" charset="0"/>
            </a:endParaRPr>
          </a:p>
          <a:p>
            <a:pPr marL="0" indent="0" algn="ctr">
              <a:buNone/>
            </a:pPr>
            <a:r>
              <a:rPr lang="en-IN" sz="1800" u="sng" dirty="0">
                <a:effectLst/>
                <a:latin typeface="Arial" panose="020B0604020202020204" pitchFamily="34" charset="0"/>
                <a:ea typeface="Arial" panose="020B0604020202020204" pitchFamily="34" charset="0"/>
              </a:rPr>
              <a:t>Files in </a:t>
            </a:r>
            <a:r>
              <a:rPr lang="en-IN" sz="1800" u="sng" dirty="0" err="1">
                <a:effectLst/>
                <a:latin typeface="Arial" panose="020B0604020202020204" pitchFamily="34" charset="0"/>
                <a:ea typeface="Arial" panose="020B0604020202020204" pitchFamily="34" charset="0"/>
              </a:rPr>
              <a:t>github</a:t>
            </a:r>
            <a:endParaRPr lang="en-IN" sz="1800" dirty="0">
              <a:effectLst/>
              <a:latin typeface="Arial" panose="020B0604020202020204" pitchFamily="34" charset="0"/>
              <a:ea typeface="Arial" panose="020B0604020202020204" pitchFamily="34" charset="0"/>
            </a:endParaRPr>
          </a:p>
          <a:p>
            <a:endParaRPr lang="en-IN" dirty="0">
              <a:solidFill>
                <a:srgbClr val="002060"/>
              </a:solidFill>
              <a:effectLst/>
              <a:latin typeface="Arial" panose="020B0604020202020204" pitchFamily="34" charset="0"/>
              <a:ea typeface="Arial" panose="020B0604020202020204" pitchFamily="34"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pPr marL="0" indent="0">
              <a:buNone/>
            </a:pPr>
            <a:endParaRPr lang="en-IN" altLang="en-US" dirty="0">
              <a:latin typeface="Cambria" panose="02040503050406030204" pitchFamily="18" charset="0"/>
              <a:ea typeface="Cambria" panose="02040503050406030204" pitchFamily="18" charset="0"/>
            </a:endParaRPr>
          </a:p>
          <a:p>
            <a:endParaRPr lang="en-US" dirty="0"/>
          </a:p>
        </p:txBody>
      </p:sp>
      <p:pic>
        <p:nvPicPr>
          <p:cNvPr id="9" name="Picture 8">
            <a:extLst>
              <a:ext uri="{FF2B5EF4-FFF2-40B4-BE49-F238E27FC236}">
                <a16:creationId xmlns:a16="http://schemas.microsoft.com/office/drawing/2014/main" id="{76A5FE10-B5B0-BBB4-C964-CD691D44977A}"/>
              </a:ext>
            </a:extLst>
          </p:cNvPr>
          <p:cNvPicPr>
            <a:picLocks noChangeAspect="1"/>
          </p:cNvPicPr>
          <p:nvPr/>
        </p:nvPicPr>
        <p:blipFill rotWithShape="1">
          <a:blip r:embed="rId2"/>
          <a:srcRect t="5663"/>
          <a:stretch/>
        </p:blipFill>
        <p:spPr>
          <a:xfrm>
            <a:off x="1659752" y="858077"/>
            <a:ext cx="8448425" cy="5188225"/>
          </a:xfrm>
          <a:prstGeom prst="rect">
            <a:avLst/>
          </a:prstGeom>
        </p:spPr>
      </p:pic>
    </p:spTree>
    <p:extLst>
      <p:ext uri="{BB962C8B-B14F-4D97-AF65-F5344CB8AC3E}">
        <p14:creationId xmlns:p14="http://schemas.microsoft.com/office/powerpoint/2010/main" val="983942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7ED6B9-D522-2B42-00E0-CBCE0DBC149E}"/>
              </a:ext>
            </a:extLst>
          </p:cNvPr>
          <p:cNvSpPr txBox="1">
            <a:spLocks/>
          </p:cNvSpPr>
          <p:nvPr/>
        </p:nvSpPr>
        <p:spPr>
          <a:xfrm>
            <a:off x="119270" y="3935896"/>
            <a:ext cx="11529391" cy="276307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altLang="en-US" sz="2100" dirty="0">
              <a:solidFill>
                <a:srgbClr val="24292F"/>
              </a:solidFill>
              <a:latin typeface="ui-monospace"/>
              <a:ea typeface="Cambria" panose="02040503050406030204" pitchFamily="18" charset="0"/>
            </a:endParaRPr>
          </a:p>
          <a:p>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US" sz="2200" dirty="0">
              <a:latin typeface="Cambria" panose="02040503050406030204" pitchFamily="18" charset="0"/>
              <a:ea typeface="Cambria" panose="02040503050406030204" pitchFamily="18" charset="0"/>
            </a:endParaRPr>
          </a:p>
          <a:p>
            <a:endParaRPr lang="en-US" dirty="0"/>
          </a:p>
          <a:p>
            <a:endParaRPr lang="en-US" dirty="0"/>
          </a:p>
        </p:txBody>
      </p:sp>
      <p:sp>
        <p:nvSpPr>
          <p:cNvPr id="7" name="Content Placeholder 2">
            <a:extLst>
              <a:ext uri="{FF2B5EF4-FFF2-40B4-BE49-F238E27FC236}">
                <a16:creationId xmlns:a16="http://schemas.microsoft.com/office/drawing/2014/main" id="{AD97E493-6256-0949-2A32-65F9C101DD62}"/>
              </a:ext>
            </a:extLst>
          </p:cNvPr>
          <p:cNvSpPr txBox="1">
            <a:spLocks/>
          </p:cNvSpPr>
          <p:nvPr/>
        </p:nvSpPr>
        <p:spPr>
          <a:xfrm>
            <a:off x="296862" y="271669"/>
            <a:ext cx="11598276" cy="636104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marR="0" lvl="0" indent="-342900">
              <a:lnSpc>
                <a:spcPct val="107000"/>
              </a:lnSpc>
              <a:spcBef>
                <a:spcPts val="0"/>
              </a:spcBef>
              <a:spcAft>
                <a:spcPts val="800"/>
              </a:spcAft>
              <a:buFont typeface="Symbol" panose="05050102010706020507" pitchFamily="18" charset="2"/>
              <a:buChar char=""/>
            </a:pPr>
            <a:r>
              <a:rPr lang="en-US" dirty="0">
                <a:effectLst/>
                <a:latin typeface="Arial" panose="020B0604020202020204" pitchFamily="34" charset="0"/>
                <a:ea typeface="Arial" panose="020B0604020202020204" pitchFamily="34" charset="0"/>
              </a:rPr>
              <a:t>Now, for </a:t>
            </a:r>
            <a:r>
              <a:rPr lang="en-US" dirty="0" err="1">
                <a:effectLst/>
                <a:latin typeface="Arial" panose="020B0604020202020204" pitchFamily="34" charset="0"/>
                <a:ea typeface="Arial" panose="020B0604020202020204" pitchFamily="34" charset="0"/>
              </a:rPr>
              <a:t>jenkins</a:t>
            </a:r>
            <a:r>
              <a:rPr lang="en-US" dirty="0">
                <a:effectLst/>
                <a:latin typeface="Arial" panose="020B0604020202020204" pitchFamily="34" charset="0"/>
                <a:ea typeface="Arial" panose="020B0604020202020204" pitchFamily="34" charset="0"/>
              </a:rPr>
              <a:t> to get triggered each time a commit occurs, we add a GitHub webhook. For this, we need a public </a:t>
            </a:r>
            <a:r>
              <a:rPr lang="en-US" dirty="0" err="1">
                <a:effectLst/>
                <a:latin typeface="Arial" panose="020B0604020202020204" pitchFamily="34" charset="0"/>
                <a:ea typeface="Arial" panose="020B0604020202020204" pitchFamily="34" charset="0"/>
              </a:rPr>
              <a:t>ip</a:t>
            </a:r>
            <a:r>
              <a:rPr lang="en-US" dirty="0">
                <a:effectLst/>
                <a:latin typeface="Arial" panose="020B0604020202020204" pitchFamily="34" charset="0"/>
                <a:ea typeface="Arial" panose="020B0604020202020204" pitchFamily="34" charset="0"/>
              </a:rPr>
              <a:t> address of Jenkins server. So, we use </a:t>
            </a:r>
            <a:r>
              <a:rPr lang="en-US" dirty="0" err="1">
                <a:effectLst/>
                <a:latin typeface="Arial" panose="020B0604020202020204" pitchFamily="34" charset="0"/>
                <a:ea typeface="Arial" panose="020B0604020202020204" pitchFamily="34" charset="0"/>
              </a:rPr>
              <a:t>ngrok</a:t>
            </a:r>
            <a:r>
              <a:rPr lang="en-US" dirty="0">
                <a:effectLst/>
                <a:latin typeface="Arial" panose="020B0604020202020204" pitchFamily="34" charset="0"/>
                <a:ea typeface="Arial" panose="020B0604020202020204" pitchFamily="34" charset="0"/>
              </a:rPr>
              <a:t> that exposes the  local server port of </a:t>
            </a:r>
            <a:r>
              <a:rPr lang="en-US" dirty="0" err="1">
                <a:effectLst/>
                <a:latin typeface="Arial" panose="020B0604020202020204" pitchFamily="34" charset="0"/>
                <a:ea typeface="Arial" panose="020B0604020202020204" pitchFamily="34" charset="0"/>
              </a:rPr>
              <a:t>jenkins</a:t>
            </a:r>
            <a:r>
              <a:rPr lang="en-US" dirty="0">
                <a:effectLst/>
                <a:latin typeface="Arial" panose="020B0604020202020204" pitchFamily="34" charset="0"/>
                <a:ea typeface="Arial" panose="020B0604020202020204" pitchFamily="34" charset="0"/>
              </a:rPr>
              <a:t> to the Internet. </a:t>
            </a:r>
            <a:endParaRPr lang="en-IN" dirty="0">
              <a:effectLst/>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r>
              <a:rPr lang="en-US" dirty="0" err="1">
                <a:effectLst/>
                <a:latin typeface="Arial" panose="020B0604020202020204" pitchFamily="34" charset="0"/>
                <a:ea typeface="Arial" panose="020B0604020202020204" pitchFamily="34" charset="0"/>
              </a:rPr>
              <a:t>Conifigure</a:t>
            </a:r>
            <a:r>
              <a:rPr lang="en-US" dirty="0">
                <a:effectLst/>
                <a:latin typeface="Arial" panose="020B0604020202020204" pitchFamily="34" charset="0"/>
                <a:ea typeface="Arial" panose="020B0604020202020204" pitchFamily="34" charset="0"/>
              </a:rPr>
              <a:t> </a:t>
            </a:r>
            <a:r>
              <a:rPr lang="en-US" dirty="0" err="1">
                <a:effectLst/>
                <a:latin typeface="Arial" panose="020B0604020202020204" pitchFamily="34" charset="0"/>
                <a:ea typeface="Arial" panose="020B0604020202020204" pitchFamily="34" charset="0"/>
              </a:rPr>
              <a:t>jenkins</a:t>
            </a:r>
            <a:r>
              <a:rPr lang="en-US" dirty="0">
                <a:effectLst/>
                <a:latin typeface="Arial" panose="020B0604020202020204" pitchFamily="34" charset="0"/>
                <a:ea typeface="Arial" panose="020B0604020202020204" pitchFamily="34" charset="0"/>
              </a:rPr>
              <a:t> to automatically run the </a:t>
            </a:r>
            <a:r>
              <a:rPr lang="en-US" dirty="0" err="1">
                <a:effectLst/>
                <a:latin typeface="Arial" panose="020B0604020202020204" pitchFamily="34" charset="0"/>
                <a:ea typeface="Arial" panose="020B0604020202020204" pitchFamily="34" charset="0"/>
              </a:rPr>
              <a:t>jenkinsfile</a:t>
            </a:r>
            <a:r>
              <a:rPr lang="en-US" dirty="0">
                <a:effectLst/>
                <a:latin typeface="Arial" panose="020B0604020202020204" pitchFamily="34" charset="0"/>
                <a:ea typeface="Arial" panose="020B0604020202020204" pitchFamily="34" charset="0"/>
              </a:rPr>
              <a:t> when it gets notified by the </a:t>
            </a:r>
            <a:r>
              <a:rPr lang="en-US" dirty="0" err="1">
                <a:effectLst/>
                <a:latin typeface="Arial" panose="020B0604020202020204" pitchFamily="34" charset="0"/>
                <a:ea typeface="Arial" panose="020B0604020202020204" pitchFamily="34" charset="0"/>
              </a:rPr>
              <a:t>github</a:t>
            </a:r>
            <a:r>
              <a:rPr lang="en-US" dirty="0">
                <a:effectLst/>
                <a:latin typeface="Arial" panose="020B0604020202020204" pitchFamily="34" charset="0"/>
                <a:ea typeface="Arial" panose="020B0604020202020204" pitchFamily="34" charset="0"/>
              </a:rPr>
              <a:t> webhook.</a:t>
            </a:r>
          </a:p>
          <a:p>
            <a:pPr marL="331470" marR="0" indent="0">
              <a:lnSpc>
                <a:spcPct val="115000"/>
              </a:lnSpc>
              <a:spcBef>
                <a:spcPts val="0"/>
              </a:spcBef>
              <a:spcAft>
                <a:spcPts val="0"/>
              </a:spcAft>
              <a:buNone/>
            </a:pPr>
            <a:endParaRPr lang="en-US" dirty="0">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endParaRPr lang="en-US" dirty="0">
              <a:effectLst/>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endParaRPr lang="en-US" dirty="0">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endParaRPr lang="en-US" dirty="0">
              <a:effectLst/>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endParaRPr lang="en-US" dirty="0">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endParaRPr lang="en-US" dirty="0">
              <a:effectLst/>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endParaRPr lang="en-US" dirty="0">
              <a:latin typeface="Arial" panose="020B0604020202020204" pitchFamily="34" charset="0"/>
              <a:ea typeface="Arial" panose="020B0604020202020204" pitchFamily="34" charset="0"/>
            </a:endParaRPr>
          </a:p>
          <a:p>
            <a:pPr marL="331470" marR="0" indent="0" algn="ctr">
              <a:lnSpc>
                <a:spcPct val="115000"/>
              </a:lnSpc>
              <a:spcBef>
                <a:spcPts val="0"/>
              </a:spcBef>
              <a:spcAft>
                <a:spcPts val="0"/>
              </a:spcAft>
              <a:buNone/>
            </a:pPr>
            <a:r>
              <a:rPr lang="en-US" sz="1800" u="sng" dirty="0" err="1">
                <a:latin typeface="Arial" panose="020B0604020202020204" pitchFamily="34" charset="0"/>
                <a:ea typeface="Arial" panose="020B0604020202020204" pitchFamily="34" charset="0"/>
              </a:rPr>
              <a:t>ngrok</a:t>
            </a:r>
            <a:endParaRPr lang="en-US" u="sng" dirty="0">
              <a:effectLst/>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endParaRPr lang="en-US" dirty="0">
              <a:latin typeface="Arial" panose="020B0604020202020204" pitchFamily="34" charset="0"/>
              <a:ea typeface="Arial" panose="020B0604020202020204" pitchFamily="34" charset="0"/>
            </a:endParaRPr>
          </a:p>
          <a:p>
            <a:pPr marL="331470" marR="0" indent="0">
              <a:lnSpc>
                <a:spcPct val="115000"/>
              </a:lnSpc>
              <a:spcBef>
                <a:spcPts val="0"/>
              </a:spcBef>
              <a:spcAft>
                <a:spcPts val="0"/>
              </a:spcAft>
              <a:buNone/>
            </a:pPr>
            <a:endParaRPr lang="en-IN" dirty="0">
              <a:effectLst/>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IN" dirty="0">
              <a:solidFill>
                <a:srgbClr val="002060"/>
              </a:solidFill>
              <a:effectLst/>
              <a:latin typeface="Arial" panose="020B0604020202020204" pitchFamily="34" charset="0"/>
              <a:ea typeface="Arial" panose="020B0604020202020204" pitchFamily="34"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pPr marL="0" indent="0">
              <a:buNone/>
            </a:pPr>
            <a:endParaRPr lang="en-IN" altLang="en-US" dirty="0">
              <a:latin typeface="Cambria" panose="02040503050406030204" pitchFamily="18" charset="0"/>
              <a:ea typeface="Cambria" panose="02040503050406030204" pitchFamily="18" charset="0"/>
            </a:endParaRPr>
          </a:p>
          <a:p>
            <a:endParaRPr lang="en-US" dirty="0"/>
          </a:p>
        </p:txBody>
      </p:sp>
      <p:pic>
        <p:nvPicPr>
          <p:cNvPr id="8" name="Picture 7">
            <a:extLst>
              <a:ext uri="{FF2B5EF4-FFF2-40B4-BE49-F238E27FC236}">
                <a16:creationId xmlns:a16="http://schemas.microsoft.com/office/drawing/2014/main" id="{DF593B81-D31D-3DAD-807C-CAD7AF4D9F3D}"/>
              </a:ext>
            </a:extLst>
          </p:cNvPr>
          <p:cNvPicPr>
            <a:picLocks noChangeAspect="1"/>
          </p:cNvPicPr>
          <p:nvPr/>
        </p:nvPicPr>
        <p:blipFill>
          <a:blip r:embed="rId2"/>
          <a:stretch>
            <a:fillRect/>
          </a:stretch>
        </p:blipFill>
        <p:spPr>
          <a:xfrm>
            <a:off x="3230245" y="1983160"/>
            <a:ext cx="5731510" cy="2162810"/>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38BE21DB-AB33-0FCA-71BF-B11CEB684B18}"/>
              </a:ext>
            </a:extLst>
          </p:cNvPr>
          <p:cNvPicPr>
            <a:picLocks noChangeAspect="1"/>
          </p:cNvPicPr>
          <p:nvPr/>
        </p:nvPicPr>
        <p:blipFill>
          <a:blip r:embed="rId3"/>
          <a:stretch>
            <a:fillRect/>
          </a:stretch>
        </p:blipFill>
        <p:spPr>
          <a:xfrm>
            <a:off x="3421112" y="4733179"/>
            <a:ext cx="5731510" cy="1592580"/>
          </a:xfrm>
          <a:prstGeom prst="rect">
            <a:avLst/>
          </a:prstGeom>
        </p:spPr>
      </p:pic>
    </p:spTree>
    <p:extLst>
      <p:ext uri="{BB962C8B-B14F-4D97-AF65-F5344CB8AC3E}">
        <p14:creationId xmlns:p14="http://schemas.microsoft.com/office/powerpoint/2010/main" val="3622466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7ED6B9-D522-2B42-00E0-CBCE0DBC149E}"/>
              </a:ext>
            </a:extLst>
          </p:cNvPr>
          <p:cNvSpPr txBox="1">
            <a:spLocks/>
          </p:cNvSpPr>
          <p:nvPr/>
        </p:nvSpPr>
        <p:spPr>
          <a:xfrm>
            <a:off x="119270" y="3935896"/>
            <a:ext cx="11529391" cy="276307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altLang="en-US" sz="2100" dirty="0">
              <a:solidFill>
                <a:srgbClr val="24292F"/>
              </a:solidFill>
              <a:latin typeface="ui-monospace"/>
              <a:ea typeface="Cambria" panose="02040503050406030204" pitchFamily="18" charset="0"/>
            </a:endParaRPr>
          </a:p>
          <a:p>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IN" dirty="0">
              <a:latin typeface="Cambria" panose="02040503050406030204" pitchFamily="18" charset="0"/>
              <a:ea typeface="Cambria" panose="02040503050406030204" pitchFamily="18" charset="0"/>
            </a:endParaRPr>
          </a:p>
          <a:p>
            <a:pPr marL="0" indent="0">
              <a:buFont typeface="Wingdings" pitchFamily="2" charset="2"/>
              <a:buNone/>
            </a:pPr>
            <a:endParaRPr lang="en-US" sz="2200" dirty="0">
              <a:latin typeface="Cambria" panose="02040503050406030204" pitchFamily="18" charset="0"/>
              <a:ea typeface="Cambria" panose="02040503050406030204" pitchFamily="18" charset="0"/>
            </a:endParaRPr>
          </a:p>
          <a:p>
            <a:endParaRPr lang="en-US" dirty="0"/>
          </a:p>
          <a:p>
            <a:endParaRPr lang="en-US" dirty="0"/>
          </a:p>
        </p:txBody>
      </p:sp>
      <p:sp>
        <p:nvSpPr>
          <p:cNvPr id="7" name="Content Placeholder 2">
            <a:extLst>
              <a:ext uri="{FF2B5EF4-FFF2-40B4-BE49-F238E27FC236}">
                <a16:creationId xmlns:a16="http://schemas.microsoft.com/office/drawing/2014/main" id="{AD97E493-6256-0949-2A32-65F9C101DD62}"/>
              </a:ext>
            </a:extLst>
          </p:cNvPr>
          <p:cNvSpPr txBox="1">
            <a:spLocks/>
          </p:cNvSpPr>
          <p:nvPr/>
        </p:nvSpPr>
        <p:spPr>
          <a:xfrm>
            <a:off x="296862" y="271669"/>
            <a:ext cx="11598276" cy="636104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marR="0" lvl="0" indent="-342900">
              <a:lnSpc>
                <a:spcPct val="107000"/>
              </a:lnSpc>
              <a:spcBef>
                <a:spcPts val="0"/>
              </a:spcBef>
              <a:spcAft>
                <a:spcPts val="800"/>
              </a:spcAft>
              <a:buFont typeface="Symbol" panose="05050102010706020507" pitchFamily="18" charset="2"/>
              <a:buChar char=""/>
            </a:pPr>
            <a:r>
              <a:rPr lang="en-US" dirty="0">
                <a:effectLst/>
                <a:latin typeface="Arial" panose="020B0604020202020204" pitchFamily="34" charset="0"/>
                <a:ea typeface="Arial" panose="020B0604020202020204" pitchFamily="34" charset="0"/>
              </a:rPr>
              <a:t>Build a Jenkins pipeline that runs a </a:t>
            </a:r>
            <a:r>
              <a:rPr lang="en-US" dirty="0" err="1">
                <a:effectLst/>
                <a:latin typeface="Arial" panose="020B0604020202020204" pitchFamily="34" charset="0"/>
                <a:ea typeface="Arial" panose="020B0604020202020204" pitchFamily="34" charset="0"/>
              </a:rPr>
              <a:t>Jenkinsfile</a:t>
            </a:r>
            <a:r>
              <a:rPr lang="en-US" dirty="0">
                <a:effectLst/>
                <a:latin typeface="Arial" panose="020B0604020202020204" pitchFamily="34" charset="0"/>
                <a:ea typeface="Arial" panose="020B0604020202020204" pitchFamily="34" charset="0"/>
              </a:rPr>
              <a:t> each time a GitHub commit occurs by adding a webhook. The </a:t>
            </a:r>
            <a:r>
              <a:rPr lang="en-US" dirty="0" err="1">
                <a:effectLst/>
                <a:latin typeface="Arial" panose="020B0604020202020204" pitchFamily="34" charset="0"/>
                <a:ea typeface="Arial" panose="020B0604020202020204" pitchFamily="34" charset="0"/>
              </a:rPr>
              <a:t>jenkinsfile</a:t>
            </a:r>
            <a:r>
              <a:rPr lang="en-US" dirty="0">
                <a:effectLst/>
                <a:latin typeface="Arial" panose="020B0604020202020204" pitchFamily="34" charset="0"/>
                <a:ea typeface="Arial" panose="020B0604020202020204" pitchFamily="34" charset="0"/>
              </a:rPr>
              <a:t> is </a:t>
            </a:r>
            <a:r>
              <a:rPr lang="en-US" dirty="0" err="1">
                <a:effectLst/>
                <a:latin typeface="Arial" panose="020B0604020202020204" pitchFamily="34" charset="0"/>
                <a:ea typeface="Arial" panose="020B0604020202020204" pitchFamily="34" charset="0"/>
              </a:rPr>
              <a:t>commited</a:t>
            </a:r>
            <a:r>
              <a:rPr lang="en-US" dirty="0">
                <a:effectLst/>
                <a:latin typeface="Arial" panose="020B0604020202020204" pitchFamily="34" charset="0"/>
                <a:ea typeface="Arial" panose="020B0604020202020204" pitchFamily="34" charset="0"/>
              </a:rPr>
              <a:t> to the </a:t>
            </a:r>
            <a:r>
              <a:rPr lang="en-US" dirty="0" err="1">
                <a:effectLst/>
                <a:latin typeface="Arial" panose="020B0604020202020204" pitchFamily="34" charset="0"/>
                <a:ea typeface="Arial" panose="020B0604020202020204" pitchFamily="34" charset="0"/>
              </a:rPr>
              <a:t>github</a:t>
            </a:r>
            <a:r>
              <a:rPr lang="en-US" dirty="0">
                <a:effectLst/>
                <a:latin typeface="Arial" panose="020B0604020202020204" pitchFamily="34" charset="0"/>
                <a:ea typeface="Arial" panose="020B0604020202020204" pitchFamily="34" charset="0"/>
              </a:rPr>
              <a:t> repo along with the application code.</a:t>
            </a:r>
            <a:endParaRPr lang="en-IN" dirty="0">
              <a:effectLst/>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US" dirty="0">
              <a:solidFill>
                <a:srgbClr val="002060"/>
              </a:solidFill>
              <a:effectLst/>
              <a:latin typeface="Arial" panose="020B0604020202020204" pitchFamily="34" charset="0"/>
              <a:ea typeface="Arial" panose="020B0604020202020204" pitchFamily="34" charset="0"/>
            </a:endParaRPr>
          </a:p>
          <a:p>
            <a:endParaRPr lang="en-US" dirty="0">
              <a:solidFill>
                <a:srgbClr val="002060"/>
              </a:solidFill>
              <a:latin typeface="Arial" panose="020B0604020202020204" pitchFamily="34" charset="0"/>
              <a:ea typeface="Arial" panose="020B0604020202020204" pitchFamily="34" charset="0"/>
            </a:endParaRPr>
          </a:p>
          <a:p>
            <a:endParaRPr lang="en-IN" dirty="0">
              <a:solidFill>
                <a:srgbClr val="002060"/>
              </a:solidFill>
              <a:effectLst/>
              <a:latin typeface="Arial" panose="020B0604020202020204" pitchFamily="34" charset="0"/>
              <a:ea typeface="Arial" panose="020B0604020202020204" pitchFamily="34"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endParaRPr lang="en-IN" altLang="en-US" dirty="0">
              <a:latin typeface="Cambria" panose="02040503050406030204" pitchFamily="18" charset="0"/>
              <a:ea typeface="Cambria" panose="02040503050406030204" pitchFamily="18" charset="0"/>
            </a:endParaRPr>
          </a:p>
          <a:p>
            <a:pPr marL="0" indent="0">
              <a:buNone/>
            </a:pPr>
            <a:endParaRPr lang="en-IN" altLang="en-US" dirty="0">
              <a:latin typeface="Cambria" panose="02040503050406030204" pitchFamily="18" charset="0"/>
              <a:ea typeface="Cambria" panose="02040503050406030204" pitchFamily="18" charset="0"/>
            </a:endParaRPr>
          </a:p>
          <a:p>
            <a:endParaRPr lang="en-US" dirty="0"/>
          </a:p>
        </p:txBody>
      </p:sp>
      <p:pic>
        <p:nvPicPr>
          <p:cNvPr id="5" name="Picture 4">
            <a:extLst>
              <a:ext uri="{FF2B5EF4-FFF2-40B4-BE49-F238E27FC236}">
                <a16:creationId xmlns:a16="http://schemas.microsoft.com/office/drawing/2014/main" id="{F2249323-2E5B-15CA-E79F-D2758537416F}"/>
              </a:ext>
            </a:extLst>
          </p:cNvPr>
          <p:cNvPicPr>
            <a:picLocks noChangeAspect="1"/>
          </p:cNvPicPr>
          <p:nvPr/>
        </p:nvPicPr>
        <p:blipFill rotWithShape="1">
          <a:blip r:embed="rId2"/>
          <a:srcRect r="23644"/>
          <a:stretch/>
        </p:blipFill>
        <p:spPr>
          <a:xfrm>
            <a:off x="437323" y="1169576"/>
            <a:ext cx="4757530" cy="4565227"/>
          </a:xfrm>
          <a:prstGeom prst="rect">
            <a:avLst/>
          </a:prstGeom>
        </p:spPr>
      </p:pic>
      <p:pic>
        <p:nvPicPr>
          <p:cNvPr id="9" name="Picture 8">
            <a:extLst>
              <a:ext uri="{FF2B5EF4-FFF2-40B4-BE49-F238E27FC236}">
                <a16:creationId xmlns:a16="http://schemas.microsoft.com/office/drawing/2014/main" id="{AD3678FD-2280-147F-A600-57A2091257C7}"/>
              </a:ext>
            </a:extLst>
          </p:cNvPr>
          <p:cNvPicPr>
            <a:picLocks noChangeAspect="1"/>
          </p:cNvPicPr>
          <p:nvPr/>
        </p:nvPicPr>
        <p:blipFill>
          <a:blip r:embed="rId3"/>
          <a:stretch>
            <a:fillRect/>
          </a:stretch>
        </p:blipFill>
        <p:spPr>
          <a:xfrm>
            <a:off x="5348566" y="1723971"/>
            <a:ext cx="6816858" cy="3456435"/>
          </a:xfrm>
          <a:prstGeom prst="rect">
            <a:avLst/>
          </a:prstGeom>
        </p:spPr>
      </p:pic>
    </p:spTree>
    <p:extLst>
      <p:ext uri="{BB962C8B-B14F-4D97-AF65-F5344CB8AC3E}">
        <p14:creationId xmlns:p14="http://schemas.microsoft.com/office/powerpoint/2010/main" val="2489646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8BC9F53-E237-4577-A33C-DF77AAD0D992}"/>
              </a:ext>
            </a:extLst>
          </p:cNvPr>
          <p:cNvSpPr>
            <a:spLocks noGrp="1"/>
          </p:cNvSpPr>
          <p:nvPr>
            <p:ph idx="1"/>
          </p:nvPr>
        </p:nvSpPr>
        <p:spPr>
          <a:xfrm>
            <a:off x="424873" y="424873"/>
            <a:ext cx="11397672" cy="5975927"/>
          </a:xfrm>
        </p:spPr>
        <p:txBody>
          <a:bodyPr>
            <a:normAutofit/>
          </a:bodyPr>
          <a:lstStyle/>
          <a:p>
            <a:r>
              <a:rPr lang="en-US" altLang="en-US" dirty="0">
                <a:latin typeface="Cambria" panose="02040503050406030204" pitchFamily="18" charset="0"/>
                <a:ea typeface="Cambria" panose="02040503050406030204" pitchFamily="18" charset="0"/>
              </a:rPr>
              <a:t>The Jenkinsfile contains 4 stages.</a:t>
            </a:r>
          </a:p>
          <a:p>
            <a:pPr marL="0" indent="0">
              <a:buNone/>
            </a:pPr>
            <a:r>
              <a:rPr lang="en-US" altLang="en-US" b="1" dirty="0">
                <a:latin typeface="Cambria" panose="02040503050406030204" pitchFamily="18" charset="0"/>
                <a:ea typeface="Cambria" panose="02040503050406030204" pitchFamily="18" charset="0"/>
              </a:rPr>
              <a:t>1)</a:t>
            </a:r>
            <a:r>
              <a:rPr lang="en-US" altLang="en-US" dirty="0">
                <a:latin typeface="Cambria" panose="02040503050406030204" pitchFamily="18" charset="0"/>
                <a:ea typeface="Cambria" panose="02040503050406030204" pitchFamily="18" charset="0"/>
              </a:rPr>
              <a:t> Build the application image and then start both the containers i.e. db, app using docker-compose file. The Dockerfile to build the app is also committed to GitHub. </a:t>
            </a:r>
          </a:p>
          <a:p>
            <a:pPr marL="457200" indent="-457200">
              <a:buAutoNum type="arabicParenR"/>
            </a:pPr>
            <a:endParaRPr lang="en-US" altLang="en-US" dirty="0">
              <a:latin typeface="Cambria" panose="02040503050406030204" pitchFamily="18" charset="0"/>
              <a:ea typeface="Cambria" panose="02040503050406030204" pitchFamily="18" charset="0"/>
            </a:endParaRPr>
          </a:p>
          <a:p>
            <a:pPr marL="457200" indent="-457200">
              <a:buAutoNum type="arabicParenR"/>
            </a:pPr>
            <a:endParaRPr lang="en-US" altLang="en-US" dirty="0">
              <a:latin typeface="Cambria" panose="02040503050406030204" pitchFamily="18" charset="0"/>
              <a:ea typeface="Cambria" panose="02040503050406030204" pitchFamily="18" charset="0"/>
            </a:endParaRPr>
          </a:p>
          <a:p>
            <a:pPr marL="457200" indent="-457200">
              <a:buAutoNum type="arabicParenR"/>
            </a:pPr>
            <a:endParaRPr lang="en-US" altLang="en-US" dirty="0">
              <a:latin typeface="Cambria" panose="02040503050406030204" pitchFamily="18" charset="0"/>
              <a:ea typeface="Cambria" panose="02040503050406030204" pitchFamily="18" charset="0"/>
            </a:endParaRPr>
          </a:p>
          <a:p>
            <a:pPr marL="457200" indent="-457200">
              <a:buAutoNum type="arabicParenR"/>
            </a:pPr>
            <a:endParaRPr lang="en-US" altLang="en-US" dirty="0">
              <a:latin typeface="Cambria" panose="02040503050406030204" pitchFamily="18" charset="0"/>
              <a:ea typeface="Cambria" panose="02040503050406030204" pitchFamily="18" charset="0"/>
            </a:endParaRPr>
          </a:p>
          <a:p>
            <a:pPr marL="457200" indent="-457200">
              <a:buAutoNum type="arabicParenR"/>
            </a:pPr>
            <a:endParaRPr lang="en-US" altLang="en-US" dirty="0">
              <a:latin typeface="Cambria" panose="02040503050406030204" pitchFamily="18" charset="0"/>
              <a:ea typeface="Cambria" panose="02040503050406030204" pitchFamily="18" charset="0"/>
            </a:endParaRPr>
          </a:p>
          <a:p>
            <a:pPr marL="457200" indent="-457200">
              <a:buAutoNum type="arabicParenR"/>
            </a:pPr>
            <a:endParaRPr lang="en-US" altLang="en-US" dirty="0">
              <a:latin typeface="Cambria" panose="02040503050406030204" pitchFamily="18" charset="0"/>
              <a:ea typeface="Cambria" panose="02040503050406030204" pitchFamily="18" charset="0"/>
            </a:endParaRPr>
          </a:p>
          <a:p>
            <a:pPr marL="457200" indent="-457200">
              <a:buAutoNum type="arabicParenR"/>
            </a:pPr>
            <a:endParaRPr lang="en-US" altLang="en-US" dirty="0">
              <a:latin typeface="Cambria" panose="02040503050406030204" pitchFamily="18" charset="0"/>
              <a:ea typeface="Cambria" panose="02040503050406030204" pitchFamily="18" charset="0"/>
            </a:endParaRPr>
          </a:p>
          <a:p>
            <a:pPr marL="0" indent="0">
              <a:buNone/>
            </a:pPr>
            <a:endParaRPr lang="en-US" altLang="en-US" dirty="0">
              <a:latin typeface="Cambria" panose="02040503050406030204" pitchFamily="18" charset="0"/>
              <a:ea typeface="Cambria" panose="02040503050406030204" pitchFamily="18" charset="0"/>
            </a:endParaRPr>
          </a:p>
          <a:p>
            <a:pPr marL="0" indent="0">
              <a:buNone/>
            </a:pPr>
            <a:endParaRPr lang="en-US" altLang="en-US" dirty="0">
              <a:latin typeface="Cambria" panose="02040503050406030204" pitchFamily="18" charset="0"/>
              <a:ea typeface="Cambria" panose="02040503050406030204" pitchFamily="18" charset="0"/>
            </a:endParaRPr>
          </a:p>
          <a:p>
            <a:pPr marL="0" indent="0">
              <a:buNone/>
            </a:pPr>
            <a:r>
              <a:rPr lang="en-US" altLang="en-US" dirty="0">
                <a:latin typeface="Cambria" panose="02040503050406030204" pitchFamily="18" charset="0"/>
                <a:ea typeface="Cambria" panose="02040503050406030204" pitchFamily="18" charset="0"/>
              </a:rPr>
              <a:t>              </a:t>
            </a:r>
            <a:r>
              <a:rPr lang="en-US" altLang="en-US" sz="1800" b="1" dirty="0">
                <a:solidFill>
                  <a:schemeClr val="accent4">
                    <a:lumMod val="75000"/>
                  </a:schemeClr>
                </a:solidFill>
                <a:latin typeface="Cambria" panose="02040503050406030204" pitchFamily="18" charset="0"/>
                <a:ea typeface="Cambria" panose="02040503050406030204" pitchFamily="18" charset="0"/>
              </a:rPr>
              <a:t>Dockerfile for app                                                                  docker-compose file                                                  </a:t>
            </a:r>
            <a:endParaRPr lang="en-US" altLang="en-US" b="1" dirty="0">
              <a:solidFill>
                <a:schemeClr val="accent4">
                  <a:lumMod val="75000"/>
                </a:schemeClr>
              </a:solidFill>
              <a:latin typeface="Cambria" panose="02040503050406030204" pitchFamily="18" charset="0"/>
              <a:ea typeface="Cambria" panose="02040503050406030204" pitchFamily="18" charset="0"/>
            </a:endParaRPr>
          </a:p>
          <a:p>
            <a:pPr marL="0" indent="0">
              <a:buNone/>
            </a:pPr>
            <a:r>
              <a:rPr lang="en-IN" dirty="0"/>
              <a:t>                                    </a:t>
            </a:r>
          </a:p>
        </p:txBody>
      </p:sp>
      <p:pic>
        <p:nvPicPr>
          <p:cNvPr id="3" name="Picture 2">
            <a:extLst>
              <a:ext uri="{FF2B5EF4-FFF2-40B4-BE49-F238E27FC236}">
                <a16:creationId xmlns:a16="http://schemas.microsoft.com/office/drawing/2014/main" id="{1BE2036D-892A-9A42-05AF-EE3EB39EE38D}"/>
              </a:ext>
            </a:extLst>
          </p:cNvPr>
          <p:cNvPicPr>
            <a:picLocks noChangeAspect="1"/>
          </p:cNvPicPr>
          <p:nvPr/>
        </p:nvPicPr>
        <p:blipFill>
          <a:blip r:embed="rId2"/>
          <a:stretch>
            <a:fillRect/>
          </a:stretch>
        </p:blipFill>
        <p:spPr>
          <a:xfrm>
            <a:off x="503877" y="1815346"/>
            <a:ext cx="4677428" cy="2896004"/>
          </a:xfrm>
          <a:prstGeom prst="rect">
            <a:avLst/>
          </a:prstGeom>
        </p:spPr>
      </p:pic>
      <p:pic>
        <p:nvPicPr>
          <p:cNvPr id="7" name="Picture 6">
            <a:extLst>
              <a:ext uri="{FF2B5EF4-FFF2-40B4-BE49-F238E27FC236}">
                <a16:creationId xmlns:a16="http://schemas.microsoft.com/office/drawing/2014/main" id="{C5198520-F20A-FB56-DAB2-3E40CAC621E4}"/>
              </a:ext>
            </a:extLst>
          </p:cNvPr>
          <p:cNvPicPr>
            <a:picLocks noChangeAspect="1"/>
          </p:cNvPicPr>
          <p:nvPr/>
        </p:nvPicPr>
        <p:blipFill>
          <a:blip r:embed="rId3"/>
          <a:stretch>
            <a:fillRect/>
          </a:stretch>
        </p:blipFill>
        <p:spPr>
          <a:xfrm>
            <a:off x="5676396" y="1570963"/>
            <a:ext cx="4258269" cy="3543795"/>
          </a:xfrm>
          <a:prstGeom prst="rect">
            <a:avLst/>
          </a:prstGeom>
        </p:spPr>
      </p:pic>
    </p:spTree>
    <p:extLst>
      <p:ext uri="{BB962C8B-B14F-4D97-AF65-F5344CB8AC3E}">
        <p14:creationId xmlns:p14="http://schemas.microsoft.com/office/powerpoint/2010/main" val="2874032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8BC9F53-E237-4577-A33C-DF77AAD0D992}"/>
              </a:ext>
            </a:extLst>
          </p:cNvPr>
          <p:cNvSpPr>
            <a:spLocks noGrp="1"/>
          </p:cNvSpPr>
          <p:nvPr>
            <p:ph idx="1"/>
          </p:nvPr>
        </p:nvSpPr>
        <p:spPr>
          <a:xfrm>
            <a:off x="424873" y="424873"/>
            <a:ext cx="11397672" cy="5975927"/>
          </a:xfrm>
        </p:spPr>
        <p:txBody>
          <a:bodyPr>
            <a:normAutofit/>
          </a:bodyPr>
          <a:lstStyle/>
          <a:p>
            <a:pPr marL="0" marR="0">
              <a:lnSpc>
                <a:spcPct val="115000"/>
              </a:lnSpc>
              <a:spcBef>
                <a:spcPts val="0"/>
              </a:spcBef>
              <a:spcAft>
                <a:spcPts val="0"/>
              </a:spcAft>
            </a:pPr>
            <a:r>
              <a:rPr lang="en-US" dirty="0">
                <a:latin typeface="Arial" panose="020B0604020202020204" pitchFamily="34" charset="0"/>
                <a:ea typeface="Arial" panose="020B0604020202020204" pitchFamily="34" charset="0"/>
              </a:rPr>
              <a:t>We based our image on python image. Make a directory in the container and copy the application files into that directory.</a:t>
            </a:r>
          </a:p>
          <a:p>
            <a:pPr marL="0" marR="0" indent="0">
              <a:lnSpc>
                <a:spcPct val="115000"/>
              </a:lnSpc>
              <a:spcBef>
                <a:spcPts val="0"/>
              </a:spcBef>
              <a:spcAft>
                <a:spcPts val="0"/>
              </a:spcAft>
              <a:buNone/>
            </a:pPr>
            <a:endParaRPr lang="en-IN"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dirty="0">
                <a:latin typeface="Arial" panose="020B0604020202020204" pitchFamily="34" charset="0"/>
                <a:ea typeface="Arial" panose="020B0604020202020204" pitchFamily="34" charset="0"/>
              </a:rPr>
              <a:t>Install necessary packages that are specified in the requirements.txt</a:t>
            </a:r>
          </a:p>
          <a:p>
            <a:pPr marL="0" marR="0">
              <a:lnSpc>
                <a:spcPct val="115000"/>
              </a:lnSpc>
              <a:spcBef>
                <a:spcPts val="0"/>
              </a:spcBef>
              <a:spcAft>
                <a:spcPts val="0"/>
              </a:spcAft>
            </a:pPr>
            <a:endParaRPr lang="en-IN" dirty="0">
              <a:latin typeface="Arial" panose="020B0604020202020204" pitchFamily="34" charset="0"/>
              <a:ea typeface="Arial" panose="020B0604020202020204" pitchFamily="34" charset="0"/>
            </a:endParaRPr>
          </a:p>
          <a:p>
            <a:pPr marL="0">
              <a:lnSpc>
                <a:spcPct val="115000"/>
              </a:lnSpc>
              <a:spcBef>
                <a:spcPts val="0"/>
              </a:spcBef>
            </a:pPr>
            <a:r>
              <a:rPr lang="en-US" dirty="0">
                <a:latin typeface="Arial" panose="020B0604020202020204" pitchFamily="34" charset="0"/>
                <a:ea typeface="Arial" panose="020B0604020202020204" pitchFamily="34" charset="0"/>
              </a:rPr>
              <a:t>Expose port 8501 of the container. The CMD command is used to execute a command right after the container starts</a:t>
            </a:r>
          </a:p>
          <a:p>
            <a:pPr marL="0">
              <a:lnSpc>
                <a:spcPct val="115000"/>
              </a:lnSpc>
              <a:spcBef>
                <a:spcPts val="0"/>
              </a:spcBef>
            </a:pPr>
            <a:endParaRPr lang="en-US" dirty="0">
              <a:effectLst/>
              <a:latin typeface="Arial" panose="020B0604020202020204" pitchFamily="34" charset="0"/>
              <a:ea typeface="Arial" panose="020B0604020202020204" pitchFamily="34" charset="0"/>
            </a:endParaRPr>
          </a:p>
          <a:p>
            <a:pPr marL="0">
              <a:lnSpc>
                <a:spcPct val="115000"/>
              </a:lnSpc>
              <a:spcBef>
                <a:spcPts val="0"/>
              </a:spcBef>
            </a:pPr>
            <a:r>
              <a:rPr lang="en-US" dirty="0">
                <a:effectLst/>
                <a:latin typeface="Arial" panose="020B0604020202020204" pitchFamily="34" charset="0"/>
                <a:ea typeface="Arial" panose="020B0604020202020204" pitchFamily="34" charset="0"/>
              </a:rPr>
              <a:t>the docker compose file starts 2 services. </a:t>
            </a:r>
            <a:r>
              <a:rPr lang="en-US" dirty="0" err="1">
                <a:effectLst/>
                <a:latin typeface="Arial" panose="020B0604020202020204" pitchFamily="34" charset="0"/>
                <a:ea typeface="Arial" panose="020B0604020202020204" pitchFamily="34" charset="0"/>
              </a:rPr>
              <a:t>i.e</a:t>
            </a:r>
            <a:r>
              <a:rPr lang="en-US" dirty="0">
                <a:effectLst/>
                <a:latin typeface="Arial" panose="020B0604020202020204" pitchFamily="34" charset="0"/>
                <a:ea typeface="Arial" panose="020B0604020202020204" pitchFamily="34" charset="0"/>
              </a:rPr>
              <a:t> </a:t>
            </a:r>
            <a:r>
              <a:rPr lang="en-US" dirty="0" err="1">
                <a:effectLst/>
                <a:latin typeface="Arial" panose="020B0604020202020204" pitchFamily="34" charset="0"/>
                <a:ea typeface="Arial" panose="020B0604020202020204" pitchFamily="34" charset="0"/>
              </a:rPr>
              <a:t>postgres</a:t>
            </a:r>
            <a:r>
              <a:rPr lang="en-US" dirty="0">
                <a:effectLst/>
                <a:latin typeface="Arial" panose="020B0604020202020204" pitchFamily="34" charset="0"/>
                <a:ea typeface="Arial" panose="020B0604020202020204" pitchFamily="34" charset="0"/>
              </a:rPr>
              <a:t> </a:t>
            </a:r>
            <a:r>
              <a:rPr lang="en-US" dirty="0" err="1">
                <a:effectLst/>
                <a:latin typeface="Arial" panose="020B0604020202020204" pitchFamily="34" charset="0"/>
                <a:ea typeface="Arial" panose="020B0604020202020204" pitchFamily="34" charset="0"/>
              </a:rPr>
              <a:t>db</a:t>
            </a:r>
            <a:r>
              <a:rPr lang="en-US" dirty="0">
                <a:effectLst/>
                <a:latin typeface="Arial" panose="020B0604020202020204" pitchFamily="34" charset="0"/>
                <a:ea typeface="Arial" panose="020B0604020202020204" pitchFamily="34" charset="0"/>
              </a:rPr>
              <a:t> image that we developed in module 1 and the app image that we build from our </a:t>
            </a:r>
            <a:r>
              <a:rPr lang="en-US" dirty="0" err="1">
                <a:effectLst/>
                <a:latin typeface="Arial" panose="020B0604020202020204" pitchFamily="34" charset="0"/>
                <a:ea typeface="Arial" panose="020B0604020202020204" pitchFamily="34" charset="0"/>
              </a:rPr>
              <a:t>dockerfile</a:t>
            </a:r>
            <a:r>
              <a:rPr lang="en-US" dirty="0">
                <a:effectLst/>
                <a:latin typeface="Arial" panose="020B0604020202020204" pitchFamily="34" charset="0"/>
                <a:ea typeface="Arial" panose="020B0604020202020204" pitchFamily="34" charset="0"/>
              </a:rPr>
              <a:t>.</a:t>
            </a:r>
          </a:p>
          <a:p>
            <a:pPr marL="0" marR="0" indent="0">
              <a:lnSpc>
                <a:spcPct val="115000"/>
              </a:lnSpc>
              <a:spcBef>
                <a:spcPts val="0"/>
              </a:spcBef>
              <a:spcAft>
                <a:spcPts val="0"/>
              </a:spcAft>
              <a:buNone/>
            </a:pPr>
            <a:endParaRPr lang="en-IN"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dirty="0">
                <a:effectLst/>
                <a:latin typeface="Arial" panose="020B0604020202020204" pitchFamily="34" charset="0"/>
                <a:ea typeface="Arial" panose="020B0604020202020204" pitchFamily="34" charset="0"/>
              </a:rPr>
              <a:t>Docker compose automatically created a network for these 2 containers. So these containers can communicate using container names instead of </a:t>
            </a:r>
            <a:r>
              <a:rPr lang="en-US" dirty="0" err="1">
                <a:effectLst/>
                <a:latin typeface="Arial" panose="020B0604020202020204" pitchFamily="34" charset="0"/>
                <a:ea typeface="Arial" panose="020B0604020202020204" pitchFamily="34" charset="0"/>
              </a:rPr>
              <a:t>ip</a:t>
            </a:r>
            <a:r>
              <a:rPr lang="en-US" dirty="0">
                <a:effectLst/>
                <a:latin typeface="Arial" panose="020B0604020202020204" pitchFamily="34" charset="0"/>
                <a:ea typeface="Arial" panose="020B0604020202020204" pitchFamily="34" charset="0"/>
              </a:rPr>
              <a:t> addresses.</a:t>
            </a:r>
            <a:endParaRPr lang="en-US" altLang="en-US" dirty="0">
              <a:latin typeface="Cambria" panose="02040503050406030204" pitchFamily="18" charset="0"/>
              <a:ea typeface="Cambria" panose="02040503050406030204" pitchFamily="18" charset="0"/>
            </a:endParaRPr>
          </a:p>
          <a:p>
            <a:pPr marL="0" indent="0">
              <a:buNone/>
            </a:pPr>
            <a:r>
              <a:rPr lang="en-IN" dirty="0"/>
              <a:t>                                    </a:t>
            </a:r>
          </a:p>
        </p:txBody>
      </p:sp>
    </p:spTree>
    <p:extLst>
      <p:ext uri="{BB962C8B-B14F-4D97-AF65-F5344CB8AC3E}">
        <p14:creationId xmlns:p14="http://schemas.microsoft.com/office/powerpoint/2010/main" val="2509436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BB6286-8BF6-7D80-8770-B9A465B0C8A0}"/>
              </a:ext>
            </a:extLst>
          </p:cNvPr>
          <p:cNvPicPr>
            <a:picLocks noGrp="1" noChangeAspect="1"/>
          </p:cNvPicPr>
          <p:nvPr>
            <p:ph idx="1"/>
          </p:nvPr>
        </p:nvPicPr>
        <p:blipFill>
          <a:blip r:embed="rId2"/>
          <a:stretch>
            <a:fillRect/>
          </a:stretch>
        </p:blipFill>
        <p:spPr>
          <a:xfrm>
            <a:off x="2293875" y="537265"/>
            <a:ext cx="7398563" cy="4051300"/>
          </a:xfrm>
          <a:prstGeom prst="rect">
            <a:avLst/>
          </a:prstGeom>
        </p:spPr>
      </p:pic>
      <p:sp>
        <p:nvSpPr>
          <p:cNvPr id="5" name="TextBox 4">
            <a:extLst>
              <a:ext uri="{FF2B5EF4-FFF2-40B4-BE49-F238E27FC236}">
                <a16:creationId xmlns:a16="http://schemas.microsoft.com/office/drawing/2014/main" id="{CC9CED9C-E351-CE97-3007-304BA97B27B5}"/>
              </a:ext>
            </a:extLst>
          </p:cNvPr>
          <p:cNvSpPr txBox="1"/>
          <p:nvPr/>
        </p:nvSpPr>
        <p:spPr>
          <a:xfrm>
            <a:off x="2875722" y="4903304"/>
            <a:ext cx="5950226" cy="369332"/>
          </a:xfrm>
          <a:prstGeom prst="rect">
            <a:avLst/>
          </a:prstGeom>
          <a:noFill/>
        </p:spPr>
        <p:txBody>
          <a:bodyPr wrap="square" rtlCol="0">
            <a:spAutoFit/>
          </a:bodyPr>
          <a:lstStyle/>
          <a:p>
            <a:pPr algn="ctr"/>
            <a:r>
              <a:rPr lang="en-US" sz="1800" u="sng" dirty="0">
                <a:effectLst/>
                <a:latin typeface="Arial" panose="020B0604020202020204" pitchFamily="34" charset="0"/>
                <a:ea typeface="Arial" panose="020B0604020202020204" pitchFamily="34" charset="0"/>
              </a:rPr>
              <a:t>console log of step 1</a:t>
            </a:r>
            <a:endParaRPr lang="en-IN" dirty="0"/>
          </a:p>
        </p:txBody>
      </p:sp>
    </p:spTree>
    <p:extLst>
      <p:ext uri="{BB962C8B-B14F-4D97-AF65-F5344CB8AC3E}">
        <p14:creationId xmlns:p14="http://schemas.microsoft.com/office/powerpoint/2010/main" val="404997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8BC9F53-E237-4577-A33C-DF77AAD0D992}"/>
              </a:ext>
            </a:extLst>
          </p:cNvPr>
          <p:cNvSpPr>
            <a:spLocks noGrp="1"/>
          </p:cNvSpPr>
          <p:nvPr>
            <p:ph idx="1"/>
          </p:nvPr>
        </p:nvSpPr>
        <p:spPr>
          <a:xfrm>
            <a:off x="424873" y="424873"/>
            <a:ext cx="11397672" cy="5975927"/>
          </a:xfrm>
        </p:spPr>
        <p:txBody>
          <a:bodyPr>
            <a:normAutofit/>
          </a:bodyPr>
          <a:lstStyle/>
          <a:p>
            <a:pPr marL="0" marR="0" indent="0">
              <a:lnSpc>
                <a:spcPct val="115000"/>
              </a:lnSpc>
              <a:spcBef>
                <a:spcPts val="0"/>
              </a:spcBef>
              <a:spcAft>
                <a:spcPts val="0"/>
              </a:spcAft>
              <a:buNone/>
            </a:pPr>
            <a:r>
              <a:rPr lang="en-US" sz="1800" b="1" dirty="0">
                <a:effectLst/>
                <a:latin typeface="Arial" panose="020B0604020202020204" pitchFamily="34" charset="0"/>
                <a:ea typeface="Arial" panose="020B0604020202020204" pitchFamily="34" charset="0"/>
              </a:rPr>
              <a:t>2)</a:t>
            </a:r>
            <a:r>
              <a:rPr lang="en-US" sz="1800" dirty="0">
                <a:effectLst/>
                <a:latin typeface="Arial" panose="020B0604020202020204" pitchFamily="34" charset="0"/>
                <a:ea typeface="Arial" panose="020B0604020202020204" pitchFamily="34" charset="0"/>
              </a:rPr>
              <a:t> run a curl command to check if the web application is up and running.</a:t>
            </a: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indent="0" algn="ctr">
              <a:lnSpc>
                <a:spcPct val="115000"/>
              </a:lnSpc>
              <a:spcBef>
                <a:spcPts val="0"/>
              </a:spcBef>
              <a:buNone/>
            </a:pPr>
            <a:r>
              <a:rPr lang="en-US" sz="1800" u="sng" dirty="0">
                <a:effectLst/>
                <a:latin typeface="Arial" panose="020B0604020202020204" pitchFamily="34" charset="0"/>
                <a:ea typeface="Arial" panose="020B0604020202020204" pitchFamily="34" charset="0"/>
              </a:rPr>
              <a:t>console log of step 2</a:t>
            </a:r>
            <a:endParaRPr lang="en-IN"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pic>
        <p:nvPicPr>
          <p:cNvPr id="3" name="Picture 2">
            <a:extLst>
              <a:ext uri="{FF2B5EF4-FFF2-40B4-BE49-F238E27FC236}">
                <a16:creationId xmlns:a16="http://schemas.microsoft.com/office/drawing/2014/main" id="{B02B683F-58DB-4596-0CC1-9829D21F0356}"/>
              </a:ext>
            </a:extLst>
          </p:cNvPr>
          <p:cNvPicPr>
            <a:picLocks noChangeAspect="1"/>
          </p:cNvPicPr>
          <p:nvPr/>
        </p:nvPicPr>
        <p:blipFill>
          <a:blip r:embed="rId2"/>
          <a:stretch>
            <a:fillRect/>
          </a:stretch>
        </p:blipFill>
        <p:spPr>
          <a:xfrm>
            <a:off x="2821993" y="955122"/>
            <a:ext cx="6548013" cy="4577660"/>
          </a:xfrm>
          <a:prstGeom prst="rect">
            <a:avLst/>
          </a:prstGeom>
        </p:spPr>
      </p:pic>
    </p:spTree>
    <p:extLst>
      <p:ext uri="{BB962C8B-B14F-4D97-AF65-F5344CB8AC3E}">
        <p14:creationId xmlns:p14="http://schemas.microsoft.com/office/powerpoint/2010/main" val="566677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8BC9F53-E237-4577-A33C-DF77AAD0D992}"/>
              </a:ext>
            </a:extLst>
          </p:cNvPr>
          <p:cNvSpPr>
            <a:spLocks noGrp="1"/>
          </p:cNvSpPr>
          <p:nvPr>
            <p:ph idx="1"/>
          </p:nvPr>
        </p:nvSpPr>
        <p:spPr>
          <a:xfrm>
            <a:off x="424873" y="424873"/>
            <a:ext cx="11397672" cy="5975927"/>
          </a:xfrm>
        </p:spPr>
        <p:txBody>
          <a:bodyPr>
            <a:normAutofit/>
          </a:bodyPr>
          <a:lstStyle/>
          <a:p>
            <a:pPr marL="0" marR="0" indent="0">
              <a:lnSpc>
                <a:spcPct val="115000"/>
              </a:lnSpc>
              <a:spcBef>
                <a:spcPts val="0"/>
              </a:spcBef>
              <a:spcAft>
                <a:spcPts val="0"/>
              </a:spcAft>
              <a:buNone/>
            </a:pPr>
            <a:r>
              <a:rPr lang="en-US" sz="1800" b="1" dirty="0">
                <a:effectLst/>
                <a:latin typeface="Arial" panose="020B0604020202020204" pitchFamily="34" charset="0"/>
                <a:ea typeface="Arial" panose="020B0604020202020204" pitchFamily="34" charset="0"/>
              </a:rPr>
              <a:t>3)</a:t>
            </a:r>
            <a:r>
              <a:rPr lang="en-US" sz="1800" dirty="0">
                <a:effectLst/>
                <a:latin typeface="Arial" panose="020B0604020202020204" pitchFamily="34" charset="0"/>
                <a:ea typeface="Arial" panose="020B0604020202020204" pitchFamily="34" charset="0"/>
              </a:rPr>
              <a:t> Log into docker hub using </a:t>
            </a:r>
            <a:r>
              <a:rPr lang="en-US" sz="1800" dirty="0" err="1">
                <a:effectLst/>
                <a:latin typeface="Arial" panose="020B0604020202020204" pitchFamily="34" charset="0"/>
                <a:ea typeface="Arial" panose="020B0604020202020204" pitchFamily="34" charset="0"/>
              </a:rPr>
              <a:t>dockerhub</a:t>
            </a:r>
            <a:r>
              <a:rPr lang="en-US" sz="1800" dirty="0">
                <a:effectLst/>
                <a:latin typeface="Arial" panose="020B0604020202020204" pitchFamily="34" charset="0"/>
                <a:ea typeface="Arial" panose="020B0604020202020204" pitchFamily="34" charset="0"/>
              </a:rPr>
              <a:t> credentials that are added in Jenkins. </a:t>
            </a:r>
            <a:endParaRPr lang="en-IN"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indent="0" algn="ctr">
              <a:lnSpc>
                <a:spcPct val="115000"/>
              </a:lnSpc>
              <a:spcBef>
                <a:spcPts val="0"/>
              </a:spcBef>
              <a:buNone/>
            </a:pPr>
            <a:r>
              <a:rPr lang="en-US" sz="1800" u="sng" dirty="0">
                <a:effectLst/>
                <a:latin typeface="Arial" panose="020B0604020202020204" pitchFamily="34" charset="0"/>
                <a:ea typeface="Arial" panose="020B0604020202020204" pitchFamily="34" charset="0"/>
              </a:rPr>
              <a:t>console log of step 3</a:t>
            </a:r>
            <a:endParaRPr lang="en-IN"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pic>
        <p:nvPicPr>
          <p:cNvPr id="4" name="Picture 3" descr="Graphical user interface, text, application, email&#10;&#10;Description automatically generated">
            <a:extLst>
              <a:ext uri="{FF2B5EF4-FFF2-40B4-BE49-F238E27FC236}">
                <a16:creationId xmlns:a16="http://schemas.microsoft.com/office/drawing/2014/main" id="{88F4BEA1-57CC-95F7-5B84-3DD6D77AA3E0}"/>
              </a:ext>
            </a:extLst>
          </p:cNvPr>
          <p:cNvPicPr>
            <a:picLocks noChangeAspect="1"/>
          </p:cNvPicPr>
          <p:nvPr/>
        </p:nvPicPr>
        <p:blipFill>
          <a:blip r:embed="rId2"/>
          <a:stretch>
            <a:fillRect/>
          </a:stretch>
        </p:blipFill>
        <p:spPr>
          <a:xfrm>
            <a:off x="3230245" y="1042629"/>
            <a:ext cx="5731510" cy="1576705"/>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BF146BE9-03B7-CBB0-9190-9C518AE8466B}"/>
              </a:ext>
            </a:extLst>
          </p:cNvPr>
          <p:cNvPicPr>
            <a:picLocks noChangeAspect="1"/>
          </p:cNvPicPr>
          <p:nvPr/>
        </p:nvPicPr>
        <p:blipFill>
          <a:blip r:embed="rId3"/>
          <a:stretch>
            <a:fillRect/>
          </a:stretch>
        </p:blipFill>
        <p:spPr>
          <a:xfrm>
            <a:off x="3257954" y="3746114"/>
            <a:ext cx="5731510" cy="1724660"/>
          </a:xfrm>
          <a:prstGeom prst="rect">
            <a:avLst/>
          </a:prstGeom>
        </p:spPr>
      </p:pic>
      <p:sp>
        <p:nvSpPr>
          <p:cNvPr id="7" name="TextBox 6">
            <a:extLst>
              <a:ext uri="{FF2B5EF4-FFF2-40B4-BE49-F238E27FC236}">
                <a16:creationId xmlns:a16="http://schemas.microsoft.com/office/drawing/2014/main" id="{EE9005FC-6953-7B40-61D6-21B6B666A71E}"/>
              </a:ext>
            </a:extLst>
          </p:cNvPr>
          <p:cNvSpPr txBox="1"/>
          <p:nvPr/>
        </p:nvSpPr>
        <p:spPr>
          <a:xfrm>
            <a:off x="3075709" y="2819648"/>
            <a:ext cx="6096000" cy="383823"/>
          </a:xfrm>
          <a:prstGeom prst="rect">
            <a:avLst/>
          </a:prstGeom>
          <a:noFill/>
        </p:spPr>
        <p:txBody>
          <a:bodyPr wrap="square">
            <a:spAutoFit/>
          </a:bodyPr>
          <a:lstStyle/>
          <a:p>
            <a:pPr marL="0" marR="0" algn="ctr">
              <a:lnSpc>
                <a:spcPct val="115000"/>
              </a:lnSpc>
              <a:spcBef>
                <a:spcPts val="0"/>
              </a:spcBef>
              <a:spcAft>
                <a:spcPts val="0"/>
              </a:spcAft>
            </a:pPr>
            <a:r>
              <a:rPr lang="en-US" sz="1800" u="sng" dirty="0">
                <a:effectLst/>
                <a:latin typeface="Arial" panose="020B0604020202020204" pitchFamily="34" charset="0"/>
                <a:ea typeface="Arial" panose="020B0604020202020204" pitchFamily="34" charset="0"/>
              </a:rPr>
              <a:t>credentials stored in </a:t>
            </a:r>
            <a:r>
              <a:rPr lang="en-US" sz="1800" u="sng" dirty="0" err="1">
                <a:effectLst/>
                <a:latin typeface="Arial" panose="020B0604020202020204" pitchFamily="34" charset="0"/>
                <a:ea typeface="Arial" panose="020B0604020202020204" pitchFamily="34" charset="0"/>
              </a:rPr>
              <a:t>jenkins</a:t>
            </a:r>
            <a:endParaRPr lang="en-IN"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23120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24212-2FCD-49F1-A0E5-0F1634452FAD}"/>
              </a:ext>
            </a:extLst>
          </p:cNvPr>
          <p:cNvSpPr>
            <a:spLocks noGrp="1"/>
          </p:cNvSpPr>
          <p:nvPr>
            <p:ph idx="1"/>
          </p:nvPr>
        </p:nvSpPr>
        <p:spPr>
          <a:xfrm>
            <a:off x="332509" y="286327"/>
            <a:ext cx="11619346" cy="6262255"/>
          </a:xfrm>
        </p:spPr>
        <p:txBody>
          <a:bodyPr>
            <a:normAutofit/>
          </a:bodyPr>
          <a:lstStyle/>
          <a:p>
            <a:pPr>
              <a:lnSpc>
                <a:spcPct val="115000"/>
              </a:lnSpc>
              <a:spcBef>
                <a:spcPts val="0"/>
              </a:spcBef>
            </a:pPr>
            <a:r>
              <a:rPr lang="en-IN" dirty="0">
                <a:effectLst/>
                <a:latin typeface="Arial" panose="020B0604020202020204" pitchFamily="34" charset="0"/>
                <a:ea typeface="Arial" panose="020B0604020202020204" pitchFamily="34" charset="0"/>
              </a:rPr>
              <a:t>Continuous integration which is an important method practiced during the application lifecycle is also performed.</a:t>
            </a:r>
          </a:p>
          <a:p>
            <a:pPr marL="0" marR="0" indent="0">
              <a:lnSpc>
                <a:spcPct val="115000"/>
              </a:lnSpc>
              <a:spcBef>
                <a:spcPts val="0"/>
              </a:spcBef>
              <a:spcAft>
                <a:spcPts val="0"/>
              </a:spcAft>
              <a:buNone/>
            </a:pPr>
            <a:endParaRPr lang="en-IN" dirty="0">
              <a:latin typeface="Arial" panose="020B0604020202020204" pitchFamily="34" charset="0"/>
              <a:ea typeface="Arial" panose="020B0604020202020204" pitchFamily="34" charset="0"/>
            </a:endParaRPr>
          </a:p>
          <a:p>
            <a:pPr>
              <a:lnSpc>
                <a:spcPct val="115000"/>
              </a:lnSpc>
              <a:spcBef>
                <a:spcPts val="0"/>
              </a:spcBef>
            </a:pPr>
            <a:r>
              <a:rPr lang="en-IN" sz="2000" dirty="0">
                <a:effectLst/>
                <a:latin typeface="Arial" panose="020B0604020202020204" pitchFamily="34" charset="0"/>
                <a:ea typeface="Arial" panose="020B0604020202020204" pitchFamily="34" charset="0"/>
              </a:rPr>
              <a:t>We utilized </a:t>
            </a:r>
            <a:r>
              <a:rPr lang="en-IN" sz="2000" dirty="0" err="1">
                <a:effectLst/>
                <a:latin typeface="Arial" panose="020B0604020202020204" pitchFamily="34" charset="0"/>
                <a:ea typeface="Arial" panose="020B0604020202020204" pitchFamily="34" charset="0"/>
              </a:rPr>
              <a:t>tspDB</a:t>
            </a:r>
            <a:r>
              <a:rPr lang="en-IN" sz="2000" dirty="0">
                <a:effectLst/>
                <a:latin typeface="Arial" panose="020B0604020202020204" pitchFamily="34" charset="0"/>
                <a:ea typeface="Arial" panose="020B0604020202020204" pitchFamily="34" charset="0"/>
              </a:rPr>
              <a:t> (which is a tool created by MIT researchers and outperforms machine learning algorithms like prophet, TRMF, LSTM etc.) to build a stock prediction app </a:t>
            </a:r>
          </a:p>
          <a:p>
            <a:pPr marL="0" marR="0" indent="0">
              <a:lnSpc>
                <a:spcPct val="115000"/>
              </a:lnSpc>
              <a:spcBef>
                <a:spcPts val="0"/>
              </a:spcBef>
              <a:spcAft>
                <a:spcPts val="0"/>
              </a:spcAft>
              <a:buNone/>
            </a:pPr>
            <a:endParaRPr lang="en-IN" sz="20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IN" sz="2000" dirty="0">
                <a:effectLst/>
                <a:latin typeface="Arial" panose="020B0604020202020204" pitchFamily="34" charset="0"/>
                <a:ea typeface="Arial" panose="020B0604020202020204" pitchFamily="34" charset="0"/>
              </a:rPr>
              <a:t>We also performed continuous integration using git, docker, </a:t>
            </a:r>
            <a:r>
              <a:rPr lang="en-IN" sz="2000" dirty="0" err="1">
                <a:effectLst/>
                <a:latin typeface="Arial" panose="020B0604020202020204" pitchFamily="34" charset="0"/>
                <a:ea typeface="Arial" panose="020B0604020202020204" pitchFamily="34" charset="0"/>
              </a:rPr>
              <a:t>jenkins</a:t>
            </a:r>
            <a:r>
              <a:rPr lang="en-IN" sz="2000" dirty="0">
                <a:effectLst/>
                <a:latin typeface="Arial" panose="020B0604020202020204" pitchFamily="34" charset="0"/>
                <a:ea typeface="Arial" panose="020B0604020202020204" pitchFamily="34" charset="0"/>
              </a:rPr>
              <a:t>.</a:t>
            </a:r>
          </a:p>
          <a:p>
            <a:endParaRPr lang="en-IN" dirty="0"/>
          </a:p>
        </p:txBody>
      </p:sp>
      <p:sp>
        <p:nvSpPr>
          <p:cNvPr id="5" name="TextBox 4">
            <a:extLst>
              <a:ext uri="{FF2B5EF4-FFF2-40B4-BE49-F238E27FC236}">
                <a16:creationId xmlns:a16="http://schemas.microsoft.com/office/drawing/2014/main" id="{4BA606C0-FF45-EFC3-BC41-98456114F7DD}"/>
              </a:ext>
            </a:extLst>
          </p:cNvPr>
          <p:cNvSpPr txBox="1"/>
          <p:nvPr/>
        </p:nvSpPr>
        <p:spPr>
          <a:xfrm>
            <a:off x="410817" y="3232788"/>
            <a:ext cx="7785652" cy="369332"/>
          </a:xfrm>
          <a:prstGeom prst="rect">
            <a:avLst/>
          </a:prstGeom>
          <a:noFill/>
        </p:spPr>
        <p:txBody>
          <a:bodyPr wrap="square">
            <a:spAutoFit/>
          </a:bodyPr>
          <a:lstStyle/>
          <a:p>
            <a:r>
              <a:rPr lang="en-IN" sz="1800" b="1" dirty="0">
                <a:effectLst/>
                <a:latin typeface="Arial" panose="020B0604020202020204" pitchFamily="34" charset="0"/>
                <a:ea typeface="Arial" panose="020B0604020202020204" pitchFamily="34" charset="0"/>
              </a:rPr>
              <a:t>Tools</a:t>
            </a:r>
            <a:r>
              <a:rPr lang="en-IN" sz="1800" dirty="0">
                <a:effectLst/>
                <a:latin typeface="Arial" panose="020B0604020202020204" pitchFamily="34" charset="0"/>
                <a:ea typeface="Arial" panose="020B0604020202020204" pitchFamily="34" charset="0"/>
              </a:rPr>
              <a:t>: python, </a:t>
            </a:r>
            <a:r>
              <a:rPr lang="en-IN" sz="1800" dirty="0" err="1">
                <a:effectLst/>
                <a:latin typeface="Arial" panose="020B0604020202020204" pitchFamily="34" charset="0"/>
                <a:ea typeface="Arial" panose="020B0604020202020204" pitchFamily="34" charset="0"/>
              </a:rPr>
              <a:t>tspDB</a:t>
            </a:r>
            <a:r>
              <a:rPr lang="en-IN" sz="1800" dirty="0">
                <a:effectLst/>
                <a:latin typeface="Arial" panose="020B0604020202020204" pitchFamily="34" charset="0"/>
                <a:ea typeface="Arial" panose="020B0604020202020204" pitchFamily="34" charset="0"/>
              </a:rPr>
              <a:t>, PostgreSQL, </a:t>
            </a:r>
            <a:r>
              <a:rPr lang="en-IN" sz="1800" dirty="0" err="1">
                <a:effectLst/>
                <a:latin typeface="Arial" panose="020B0604020202020204" pitchFamily="34" charset="0"/>
                <a:ea typeface="Arial" panose="020B0604020202020204" pitchFamily="34" charset="0"/>
              </a:rPr>
              <a:t>streamlit</a:t>
            </a:r>
            <a:r>
              <a:rPr lang="en-IN" sz="1800" dirty="0">
                <a:effectLst/>
                <a:latin typeface="Arial" panose="020B0604020202020204" pitchFamily="34" charset="0"/>
                <a:ea typeface="Arial" panose="020B0604020202020204" pitchFamily="34" charset="0"/>
              </a:rPr>
              <a:t>, </a:t>
            </a:r>
            <a:r>
              <a:rPr lang="en-IN" sz="1800" dirty="0" err="1">
                <a:effectLst/>
                <a:latin typeface="Arial" panose="020B0604020202020204" pitchFamily="34" charset="0"/>
                <a:ea typeface="Arial" panose="020B0604020202020204" pitchFamily="34" charset="0"/>
              </a:rPr>
              <a:t>ngrok</a:t>
            </a:r>
            <a:r>
              <a:rPr lang="en-IN" sz="1800" dirty="0">
                <a:effectLst/>
                <a:latin typeface="Arial" panose="020B0604020202020204" pitchFamily="34" charset="0"/>
                <a:ea typeface="Arial" panose="020B0604020202020204" pitchFamily="34" charset="0"/>
              </a:rPr>
              <a:t>, docker, git, </a:t>
            </a:r>
            <a:r>
              <a:rPr lang="en-IN" sz="1800" dirty="0" err="1">
                <a:effectLst/>
                <a:latin typeface="Arial" panose="020B0604020202020204" pitchFamily="34" charset="0"/>
                <a:ea typeface="Arial" panose="020B0604020202020204" pitchFamily="34" charset="0"/>
              </a:rPr>
              <a:t>jenkins</a:t>
            </a:r>
            <a:endParaRPr lang="en-IN" dirty="0"/>
          </a:p>
        </p:txBody>
      </p:sp>
    </p:spTree>
    <p:extLst>
      <p:ext uri="{BB962C8B-B14F-4D97-AF65-F5344CB8AC3E}">
        <p14:creationId xmlns:p14="http://schemas.microsoft.com/office/powerpoint/2010/main" val="1729141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8BC9F53-E237-4577-A33C-DF77AAD0D992}"/>
              </a:ext>
            </a:extLst>
          </p:cNvPr>
          <p:cNvSpPr>
            <a:spLocks noGrp="1"/>
          </p:cNvSpPr>
          <p:nvPr>
            <p:ph idx="1"/>
          </p:nvPr>
        </p:nvSpPr>
        <p:spPr>
          <a:xfrm>
            <a:off x="424873" y="424873"/>
            <a:ext cx="11397672" cy="5975927"/>
          </a:xfrm>
        </p:spPr>
        <p:txBody>
          <a:bodyPr>
            <a:normAutofit/>
          </a:bodyPr>
          <a:lstStyle/>
          <a:p>
            <a:pPr marL="0" marR="0" indent="0">
              <a:lnSpc>
                <a:spcPct val="115000"/>
              </a:lnSpc>
              <a:spcBef>
                <a:spcPts val="0"/>
              </a:spcBef>
              <a:spcAft>
                <a:spcPts val="0"/>
              </a:spcAft>
              <a:buNone/>
            </a:pPr>
            <a:r>
              <a:rPr lang="en-US" sz="1800" b="1" dirty="0">
                <a:effectLst/>
                <a:latin typeface="Arial" panose="020B0604020202020204" pitchFamily="34" charset="0"/>
                <a:ea typeface="Arial" panose="020B0604020202020204" pitchFamily="34" charset="0"/>
              </a:rPr>
              <a:t>4)</a:t>
            </a:r>
            <a:r>
              <a:rPr lang="en-US" sz="1800" dirty="0">
                <a:effectLst/>
                <a:latin typeface="Arial" panose="020B0604020202020204" pitchFamily="34" charset="0"/>
                <a:ea typeface="Arial" panose="020B0604020202020204" pitchFamily="34" charset="0"/>
              </a:rPr>
              <a:t> Tag and push the containerized application to </a:t>
            </a:r>
            <a:r>
              <a:rPr lang="en-US" sz="1800" dirty="0" err="1">
                <a:effectLst/>
                <a:latin typeface="Arial" panose="020B0604020202020204" pitchFamily="34" charset="0"/>
                <a:ea typeface="Arial" panose="020B0604020202020204" pitchFamily="34" charset="0"/>
              </a:rPr>
              <a:t>dockerhub</a:t>
            </a:r>
            <a:r>
              <a:rPr lang="en-US" sz="1800" dirty="0">
                <a:effectLst/>
                <a:latin typeface="Arial" panose="020B0604020202020204" pitchFamily="34" charset="0"/>
                <a:ea typeface="Arial" panose="020B0604020202020204" pitchFamily="34" charset="0"/>
              </a:rPr>
              <a:t> </a:t>
            </a: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indent="0" algn="ctr">
              <a:lnSpc>
                <a:spcPct val="115000"/>
              </a:lnSpc>
              <a:spcBef>
                <a:spcPts val="0"/>
              </a:spcBef>
              <a:buNone/>
            </a:pPr>
            <a:endParaRPr lang="en-US" sz="1800" u="sng" dirty="0">
              <a:effectLst/>
              <a:latin typeface="Arial" panose="020B0604020202020204" pitchFamily="34" charset="0"/>
              <a:ea typeface="Arial" panose="020B0604020202020204" pitchFamily="34" charset="0"/>
            </a:endParaRPr>
          </a:p>
          <a:p>
            <a:pPr marL="0" indent="0" algn="ctr">
              <a:lnSpc>
                <a:spcPct val="115000"/>
              </a:lnSpc>
              <a:spcBef>
                <a:spcPts val="0"/>
              </a:spcBef>
              <a:buNone/>
            </a:pPr>
            <a:endParaRPr lang="en-US" sz="1800" u="sng" dirty="0">
              <a:latin typeface="Arial" panose="020B0604020202020204" pitchFamily="34" charset="0"/>
              <a:ea typeface="Arial" panose="020B0604020202020204" pitchFamily="34" charset="0"/>
            </a:endParaRPr>
          </a:p>
          <a:p>
            <a:pPr marL="0" indent="0">
              <a:lnSpc>
                <a:spcPct val="115000"/>
              </a:lnSpc>
              <a:spcBef>
                <a:spcPts val="0"/>
              </a:spcBef>
              <a:buNone/>
            </a:pPr>
            <a:r>
              <a:rPr lang="en-US" sz="1800" dirty="0">
                <a:effectLst/>
                <a:latin typeface="Arial" panose="020B0604020202020204" pitchFamily="34" charset="0"/>
                <a:ea typeface="Arial" panose="020B0604020202020204" pitchFamily="34" charset="0"/>
              </a:rPr>
              <a:t>                  </a:t>
            </a:r>
            <a:r>
              <a:rPr lang="en-US" sz="1800" u="sng" dirty="0">
                <a:effectLst/>
                <a:latin typeface="Arial" panose="020B0604020202020204" pitchFamily="34" charset="0"/>
                <a:ea typeface="Arial" panose="020B0604020202020204" pitchFamily="34" charset="0"/>
              </a:rPr>
              <a:t>console log of step 4</a:t>
            </a:r>
            <a:endParaRPr lang="en-IN"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pic>
        <p:nvPicPr>
          <p:cNvPr id="4" name="Picture 3" descr="Graphical user interface, text, application&#10;&#10;Description automatically generated">
            <a:extLst>
              <a:ext uri="{FF2B5EF4-FFF2-40B4-BE49-F238E27FC236}">
                <a16:creationId xmlns:a16="http://schemas.microsoft.com/office/drawing/2014/main" id="{2EE4E72B-CF4E-0705-669A-A1339C4733C2}"/>
              </a:ext>
            </a:extLst>
          </p:cNvPr>
          <p:cNvPicPr>
            <a:picLocks noChangeAspect="1"/>
          </p:cNvPicPr>
          <p:nvPr/>
        </p:nvPicPr>
        <p:blipFill>
          <a:blip r:embed="rId2"/>
          <a:stretch>
            <a:fillRect/>
          </a:stretch>
        </p:blipFill>
        <p:spPr>
          <a:xfrm>
            <a:off x="745172" y="965406"/>
            <a:ext cx="4910455" cy="4556125"/>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5767380E-7A36-2FEC-FAC3-2B015ECFE479}"/>
              </a:ext>
            </a:extLst>
          </p:cNvPr>
          <p:cNvPicPr>
            <a:picLocks noChangeAspect="1"/>
          </p:cNvPicPr>
          <p:nvPr/>
        </p:nvPicPr>
        <p:blipFill rotWithShape="1">
          <a:blip r:embed="rId3"/>
          <a:srcRect t="-1" b="8321"/>
          <a:stretch/>
        </p:blipFill>
        <p:spPr>
          <a:xfrm>
            <a:off x="6284584" y="1223823"/>
            <a:ext cx="5392420" cy="3430905"/>
          </a:xfrm>
          <a:prstGeom prst="rect">
            <a:avLst/>
          </a:prstGeom>
        </p:spPr>
      </p:pic>
      <p:sp>
        <p:nvSpPr>
          <p:cNvPr id="7" name="TextBox 6">
            <a:extLst>
              <a:ext uri="{FF2B5EF4-FFF2-40B4-BE49-F238E27FC236}">
                <a16:creationId xmlns:a16="http://schemas.microsoft.com/office/drawing/2014/main" id="{34298472-2789-DFEC-0A08-B160F068FD1F}"/>
              </a:ext>
            </a:extLst>
          </p:cNvPr>
          <p:cNvSpPr txBox="1"/>
          <p:nvPr/>
        </p:nvSpPr>
        <p:spPr>
          <a:xfrm>
            <a:off x="6284584" y="4952029"/>
            <a:ext cx="6096000" cy="383823"/>
          </a:xfrm>
          <a:prstGeom prst="rect">
            <a:avLst/>
          </a:prstGeom>
          <a:noFill/>
        </p:spPr>
        <p:txBody>
          <a:bodyPr wrap="square">
            <a:spAutoFit/>
          </a:bodyPr>
          <a:lstStyle/>
          <a:p>
            <a:pPr marL="0" marR="0" algn="ctr">
              <a:lnSpc>
                <a:spcPct val="115000"/>
              </a:lnSpc>
              <a:spcBef>
                <a:spcPts val="0"/>
              </a:spcBef>
              <a:spcAft>
                <a:spcPts val="0"/>
              </a:spcAft>
            </a:pPr>
            <a:r>
              <a:rPr lang="en-US" sz="1800" u="sng" dirty="0">
                <a:effectLst/>
                <a:latin typeface="Arial" panose="020B0604020202020204" pitchFamily="34" charset="0"/>
                <a:ea typeface="Arial" panose="020B0604020202020204" pitchFamily="34" charset="0"/>
              </a:rPr>
              <a:t>The application is pushed into </a:t>
            </a:r>
            <a:r>
              <a:rPr lang="en-US" sz="1800" u="sng" dirty="0" err="1">
                <a:effectLst/>
                <a:latin typeface="Arial" panose="020B0604020202020204" pitchFamily="34" charset="0"/>
                <a:ea typeface="Arial" panose="020B0604020202020204" pitchFamily="34" charset="0"/>
              </a:rPr>
              <a:t>app_repo</a:t>
            </a:r>
            <a:endParaRPr lang="en-IN"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813386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8BC9F53-E237-4577-A33C-DF77AAD0D992}"/>
              </a:ext>
            </a:extLst>
          </p:cNvPr>
          <p:cNvSpPr>
            <a:spLocks noGrp="1"/>
          </p:cNvSpPr>
          <p:nvPr>
            <p:ph idx="1"/>
          </p:nvPr>
        </p:nvSpPr>
        <p:spPr>
          <a:xfrm>
            <a:off x="424873" y="424873"/>
            <a:ext cx="11397672" cy="5975927"/>
          </a:xfrm>
        </p:spPr>
        <p:txBody>
          <a:bodyPr>
            <a:normAutofit/>
          </a:bodyPr>
          <a:lstStyle/>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indent="0" algn="ctr">
              <a:lnSpc>
                <a:spcPct val="115000"/>
              </a:lnSpc>
              <a:spcBef>
                <a:spcPts val="0"/>
              </a:spcBef>
              <a:buNone/>
            </a:pPr>
            <a:endParaRPr lang="en-US" sz="1800" u="sng" dirty="0">
              <a:effectLst/>
              <a:latin typeface="Arial" panose="020B0604020202020204" pitchFamily="34" charset="0"/>
              <a:ea typeface="Arial" panose="020B0604020202020204" pitchFamily="34" charset="0"/>
            </a:endParaRPr>
          </a:p>
          <a:p>
            <a:pPr marL="0" indent="0" algn="ctr">
              <a:lnSpc>
                <a:spcPct val="115000"/>
              </a:lnSpc>
              <a:spcBef>
                <a:spcPts val="0"/>
              </a:spcBef>
              <a:buNone/>
            </a:pPr>
            <a:endParaRPr lang="en-US" sz="1800" u="sng" dirty="0">
              <a:latin typeface="Arial" panose="020B0604020202020204" pitchFamily="34" charset="0"/>
              <a:ea typeface="Arial" panose="020B0604020202020204" pitchFamily="34" charset="0"/>
            </a:endParaRPr>
          </a:p>
          <a:p>
            <a:pPr marL="0" indent="0">
              <a:lnSpc>
                <a:spcPct val="115000"/>
              </a:lnSpc>
              <a:spcBef>
                <a:spcPts val="0"/>
              </a:spcBef>
              <a:buNone/>
            </a:pPr>
            <a:r>
              <a:rPr lang="en-US" sz="1800" dirty="0">
                <a:effectLst/>
                <a:latin typeface="Arial" panose="020B0604020202020204" pitchFamily="34" charset="0"/>
                <a:ea typeface="Arial" panose="020B0604020202020204" pitchFamily="34" charset="0"/>
              </a:rPr>
              <a:t>  </a:t>
            </a:r>
            <a:endParaRPr lang="en-IN" dirty="0"/>
          </a:p>
        </p:txBody>
      </p:sp>
      <p:pic>
        <p:nvPicPr>
          <p:cNvPr id="9" name="Picture 8" descr="Graphical user interface, text, application, email&#10;&#10;Description automatically generated">
            <a:extLst>
              <a:ext uri="{FF2B5EF4-FFF2-40B4-BE49-F238E27FC236}">
                <a16:creationId xmlns:a16="http://schemas.microsoft.com/office/drawing/2014/main" id="{D6895ACB-DB83-67B7-BE1E-980AFD5EBB45}"/>
              </a:ext>
            </a:extLst>
          </p:cNvPr>
          <p:cNvPicPr>
            <a:picLocks noChangeAspect="1"/>
          </p:cNvPicPr>
          <p:nvPr/>
        </p:nvPicPr>
        <p:blipFill>
          <a:blip r:embed="rId2"/>
          <a:stretch>
            <a:fillRect/>
          </a:stretch>
        </p:blipFill>
        <p:spPr>
          <a:xfrm>
            <a:off x="259220" y="250023"/>
            <a:ext cx="5957941" cy="3178977"/>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FBA45AA9-D51C-0ACE-0739-5754CC998FBB}"/>
              </a:ext>
            </a:extLst>
          </p:cNvPr>
          <p:cNvPicPr>
            <a:picLocks noChangeAspect="1"/>
          </p:cNvPicPr>
          <p:nvPr/>
        </p:nvPicPr>
        <p:blipFill>
          <a:blip r:embed="rId3"/>
          <a:stretch>
            <a:fillRect/>
          </a:stretch>
        </p:blipFill>
        <p:spPr>
          <a:xfrm>
            <a:off x="6256688" y="317666"/>
            <a:ext cx="5731510" cy="4036060"/>
          </a:xfrm>
          <a:prstGeom prst="rect">
            <a:avLst/>
          </a:prstGeom>
        </p:spPr>
      </p:pic>
      <p:sp>
        <p:nvSpPr>
          <p:cNvPr id="11" name="TextBox 10">
            <a:extLst>
              <a:ext uri="{FF2B5EF4-FFF2-40B4-BE49-F238E27FC236}">
                <a16:creationId xmlns:a16="http://schemas.microsoft.com/office/drawing/2014/main" id="{5469E95E-2C83-1110-B755-9A2B7A709CB0}"/>
              </a:ext>
            </a:extLst>
          </p:cNvPr>
          <p:cNvSpPr txBox="1"/>
          <p:nvPr/>
        </p:nvSpPr>
        <p:spPr>
          <a:xfrm>
            <a:off x="4525617" y="5007931"/>
            <a:ext cx="6096000" cy="369332"/>
          </a:xfrm>
          <a:prstGeom prst="rect">
            <a:avLst/>
          </a:prstGeom>
          <a:noFill/>
        </p:spPr>
        <p:txBody>
          <a:bodyPr wrap="square">
            <a:spAutoFit/>
          </a:bodyPr>
          <a:lstStyle/>
          <a:p>
            <a:r>
              <a:rPr lang="en-US" sz="1800" u="sng" dirty="0">
                <a:effectLst/>
                <a:latin typeface="Arial" panose="020B0604020202020204" pitchFamily="34" charset="0"/>
                <a:ea typeface="Arial" panose="020B0604020202020204" pitchFamily="34" charset="0"/>
              </a:rPr>
              <a:t>steps executed in </a:t>
            </a:r>
            <a:r>
              <a:rPr lang="en-US" sz="1800" u="sng" dirty="0" err="1">
                <a:effectLst/>
                <a:latin typeface="Arial" panose="020B0604020202020204" pitchFamily="34" charset="0"/>
                <a:ea typeface="Arial" panose="020B0604020202020204" pitchFamily="34" charset="0"/>
              </a:rPr>
              <a:t>jenkins</a:t>
            </a:r>
            <a:endParaRPr lang="en-IN" dirty="0"/>
          </a:p>
        </p:txBody>
      </p:sp>
    </p:spTree>
    <p:extLst>
      <p:ext uri="{BB962C8B-B14F-4D97-AF65-F5344CB8AC3E}">
        <p14:creationId xmlns:p14="http://schemas.microsoft.com/office/powerpoint/2010/main" val="1483430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email&#10;&#10;Description automatically generated">
            <a:extLst>
              <a:ext uri="{FF2B5EF4-FFF2-40B4-BE49-F238E27FC236}">
                <a16:creationId xmlns:a16="http://schemas.microsoft.com/office/drawing/2014/main" id="{655A0195-9BDC-F8AD-3CC4-D081241C7AAF}"/>
              </a:ext>
            </a:extLst>
          </p:cNvPr>
          <p:cNvPicPr>
            <a:picLocks noChangeAspect="1"/>
          </p:cNvPicPr>
          <p:nvPr/>
        </p:nvPicPr>
        <p:blipFill rotWithShape="1">
          <a:blip r:embed="rId2"/>
          <a:srcRect l="6301" t="27195" r="45754" b="14882"/>
          <a:stretch/>
        </p:blipFill>
        <p:spPr>
          <a:xfrm>
            <a:off x="426174" y="1308653"/>
            <a:ext cx="5265635" cy="4240694"/>
          </a:xfrm>
          <a:prstGeom prst="rect">
            <a:avLst/>
          </a:prstGeom>
        </p:spPr>
      </p:pic>
      <p:pic>
        <p:nvPicPr>
          <p:cNvPr id="4" name="Picture 3">
            <a:extLst>
              <a:ext uri="{FF2B5EF4-FFF2-40B4-BE49-F238E27FC236}">
                <a16:creationId xmlns:a16="http://schemas.microsoft.com/office/drawing/2014/main" id="{0E0780DC-0CC0-B736-CBCC-11F40FE5CC5F}"/>
              </a:ext>
            </a:extLst>
          </p:cNvPr>
          <p:cNvPicPr>
            <a:picLocks noChangeAspect="1"/>
          </p:cNvPicPr>
          <p:nvPr/>
        </p:nvPicPr>
        <p:blipFill>
          <a:blip r:embed="rId3"/>
          <a:stretch>
            <a:fillRect/>
          </a:stretch>
        </p:blipFill>
        <p:spPr>
          <a:xfrm>
            <a:off x="6190697" y="1063173"/>
            <a:ext cx="5204069" cy="4731653"/>
          </a:xfrm>
          <a:prstGeom prst="rect">
            <a:avLst/>
          </a:prstGeom>
        </p:spPr>
      </p:pic>
      <p:sp>
        <p:nvSpPr>
          <p:cNvPr id="5" name="TextBox 4">
            <a:extLst>
              <a:ext uri="{FF2B5EF4-FFF2-40B4-BE49-F238E27FC236}">
                <a16:creationId xmlns:a16="http://schemas.microsoft.com/office/drawing/2014/main" id="{3706BBA5-5BA1-084E-376F-FCB442CAA29E}"/>
              </a:ext>
            </a:extLst>
          </p:cNvPr>
          <p:cNvSpPr txBox="1"/>
          <p:nvPr/>
        </p:nvSpPr>
        <p:spPr>
          <a:xfrm>
            <a:off x="569843" y="298174"/>
            <a:ext cx="10071653" cy="584775"/>
          </a:xfrm>
          <a:prstGeom prst="rect">
            <a:avLst/>
          </a:prstGeom>
          <a:noFill/>
        </p:spPr>
        <p:txBody>
          <a:bodyPr wrap="square" rtlCol="0">
            <a:spAutoFit/>
          </a:bodyPr>
          <a:lstStyle/>
          <a:p>
            <a:r>
              <a:rPr lang="en-US" sz="3200" dirty="0"/>
              <a:t>Comparison of prophet with tspdb </a:t>
            </a:r>
            <a:endParaRPr lang="en-IN" sz="3200" dirty="0"/>
          </a:p>
        </p:txBody>
      </p:sp>
      <p:sp>
        <p:nvSpPr>
          <p:cNvPr id="3" name="TextBox 2">
            <a:extLst>
              <a:ext uri="{FF2B5EF4-FFF2-40B4-BE49-F238E27FC236}">
                <a16:creationId xmlns:a16="http://schemas.microsoft.com/office/drawing/2014/main" id="{254B859A-D939-224F-0A68-CFEC96104871}"/>
              </a:ext>
            </a:extLst>
          </p:cNvPr>
          <p:cNvSpPr txBox="1"/>
          <p:nvPr/>
        </p:nvSpPr>
        <p:spPr>
          <a:xfrm>
            <a:off x="4694582" y="6270321"/>
            <a:ext cx="1822174" cy="369332"/>
          </a:xfrm>
          <a:prstGeom prst="rect">
            <a:avLst/>
          </a:prstGeom>
          <a:noFill/>
        </p:spPr>
        <p:txBody>
          <a:bodyPr wrap="square" rtlCol="0">
            <a:spAutoFit/>
          </a:bodyPr>
          <a:lstStyle/>
          <a:p>
            <a:r>
              <a:rPr lang="en-US" dirty="0"/>
              <a:t>Google stock</a:t>
            </a:r>
            <a:endParaRPr lang="en-IN" dirty="0"/>
          </a:p>
        </p:txBody>
      </p:sp>
      <p:sp>
        <p:nvSpPr>
          <p:cNvPr id="7" name="TextBox 6">
            <a:extLst>
              <a:ext uri="{FF2B5EF4-FFF2-40B4-BE49-F238E27FC236}">
                <a16:creationId xmlns:a16="http://schemas.microsoft.com/office/drawing/2014/main" id="{9E047B51-70FD-46E1-D5C5-3EA88D2B34A8}"/>
              </a:ext>
            </a:extLst>
          </p:cNvPr>
          <p:cNvSpPr txBox="1"/>
          <p:nvPr/>
        </p:nvSpPr>
        <p:spPr>
          <a:xfrm>
            <a:off x="1798982" y="5781574"/>
            <a:ext cx="1822174" cy="369332"/>
          </a:xfrm>
          <a:prstGeom prst="rect">
            <a:avLst/>
          </a:prstGeom>
          <a:noFill/>
        </p:spPr>
        <p:txBody>
          <a:bodyPr wrap="square" rtlCol="0">
            <a:spAutoFit/>
          </a:bodyPr>
          <a:lstStyle/>
          <a:p>
            <a:r>
              <a:rPr lang="en-US" dirty="0"/>
              <a:t>Error: 315</a:t>
            </a:r>
            <a:endParaRPr lang="en-IN" dirty="0"/>
          </a:p>
        </p:txBody>
      </p:sp>
      <p:sp>
        <p:nvSpPr>
          <p:cNvPr id="8" name="TextBox 7">
            <a:extLst>
              <a:ext uri="{FF2B5EF4-FFF2-40B4-BE49-F238E27FC236}">
                <a16:creationId xmlns:a16="http://schemas.microsoft.com/office/drawing/2014/main" id="{4BEB0161-D1A7-5BB7-C641-FEFB0AA27E64}"/>
              </a:ext>
            </a:extLst>
          </p:cNvPr>
          <p:cNvSpPr txBox="1"/>
          <p:nvPr/>
        </p:nvSpPr>
        <p:spPr>
          <a:xfrm>
            <a:off x="1798982" y="5781803"/>
            <a:ext cx="1822174" cy="369332"/>
          </a:xfrm>
          <a:prstGeom prst="rect">
            <a:avLst/>
          </a:prstGeom>
          <a:noFill/>
        </p:spPr>
        <p:txBody>
          <a:bodyPr wrap="square" rtlCol="0">
            <a:spAutoFit/>
          </a:bodyPr>
          <a:lstStyle/>
          <a:p>
            <a:r>
              <a:rPr lang="en-US" dirty="0"/>
              <a:t>Error: 315</a:t>
            </a:r>
            <a:endParaRPr lang="en-IN" dirty="0"/>
          </a:p>
        </p:txBody>
      </p:sp>
      <p:sp>
        <p:nvSpPr>
          <p:cNvPr id="9" name="TextBox 8">
            <a:extLst>
              <a:ext uri="{FF2B5EF4-FFF2-40B4-BE49-F238E27FC236}">
                <a16:creationId xmlns:a16="http://schemas.microsoft.com/office/drawing/2014/main" id="{5CF571AC-CFF2-08FB-0E19-67EF327BF823}"/>
              </a:ext>
            </a:extLst>
          </p:cNvPr>
          <p:cNvSpPr txBox="1"/>
          <p:nvPr/>
        </p:nvSpPr>
        <p:spPr>
          <a:xfrm>
            <a:off x="7881644" y="5794826"/>
            <a:ext cx="1822174" cy="369332"/>
          </a:xfrm>
          <a:prstGeom prst="rect">
            <a:avLst/>
          </a:prstGeom>
          <a:noFill/>
        </p:spPr>
        <p:txBody>
          <a:bodyPr wrap="square" rtlCol="0">
            <a:spAutoFit/>
          </a:bodyPr>
          <a:lstStyle/>
          <a:p>
            <a:r>
              <a:rPr lang="en-US" dirty="0"/>
              <a:t>Error: 118</a:t>
            </a:r>
            <a:endParaRPr lang="en-IN" dirty="0"/>
          </a:p>
        </p:txBody>
      </p:sp>
      <p:sp>
        <p:nvSpPr>
          <p:cNvPr id="10" name="TextBox 9">
            <a:extLst>
              <a:ext uri="{FF2B5EF4-FFF2-40B4-BE49-F238E27FC236}">
                <a16:creationId xmlns:a16="http://schemas.microsoft.com/office/drawing/2014/main" id="{8DE88C10-5050-396D-054F-7D2ACD6163D6}"/>
              </a:ext>
            </a:extLst>
          </p:cNvPr>
          <p:cNvSpPr txBox="1"/>
          <p:nvPr/>
        </p:nvSpPr>
        <p:spPr>
          <a:xfrm>
            <a:off x="2370072" y="902827"/>
            <a:ext cx="1822174" cy="369332"/>
          </a:xfrm>
          <a:prstGeom prst="rect">
            <a:avLst/>
          </a:prstGeom>
          <a:noFill/>
        </p:spPr>
        <p:txBody>
          <a:bodyPr wrap="square" rtlCol="0">
            <a:spAutoFit/>
          </a:bodyPr>
          <a:lstStyle/>
          <a:p>
            <a:r>
              <a:rPr lang="en-US" dirty="0"/>
              <a:t>prophet</a:t>
            </a:r>
            <a:endParaRPr lang="en-IN" dirty="0"/>
          </a:p>
        </p:txBody>
      </p:sp>
      <p:sp>
        <p:nvSpPr>
          <p:cNvPr id="11" name="TextBox 10">
            <a:extLst>
              <a:ext uri="{FF2B5EF4-FFF2-40B4-BE49-F238E27FC236}">
                <a16:creationId xmlns:a16="http://schemas.microsoft.com/office/drawing/2014/main" id="{DB1A10C5-B631-E37F-890B-355100C1BD37}"/>
              </a:ext>
            </a:extLst>
          </p:cNvPr>
          <p:cNvSpPr txBox="1"/>
          <p:nvPr/>
        </p:nvSpPr>
        <p:spPr>
          <a:xfrm>
            <a:off x="8340176" y="904280"/>
            <a:ext cx="1822174" cy="369332"/>
          </a:xfrm>
          <a:prstGeom prst="rect">
            <a:avLst/>
          </a:prstGeom>
          <a:noFill/>
        </p:spPr>
        <p:txBody>
          <a:bodyPr wrap="square" rtlCol="0">
            <a:spAutoFit/>
          </a:bodyPr>
          <a:lstStyle/>
          <a:p>
            <a:r>
              <a:rPr lang="en-US" dirty="0"/>
              <a:t>tspdb</a:t>
            </a:r>
            <a:endParaRPr lang="en-IN" dirty="0"/>
          </a:p>
        </p:txBody>
      </p:sp>
    </p:spTree>
    <p:extLst>
      <p:ext uri="{BB962C8B-B14F-4D97-AF65-F5344CB8AC3E}">
        <p14:creationId xmlns:p14="http://schemas.microsoft.com/office/powerpoint/2010/main" val="3601842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4B859A-D939-224F-0A68-CFEC96104871}"/>
              </a:ext>
            </a:extLst>
          </p:cNvPr>
          <p:cNvSpPr txBox="1"/>
          <p:nvPr/>
        </p:nvSpPr>
        <p:spPr>
          <a:xfrm>
            <a:off x="4694582" y="6270321"/>
            <a:ext cx="1822174" cy="369332"/>
          </a:xfrm>
          <a:prstGeom prst="rect">
            <a:avLst/>
          </a:prstGeom>
          <a:noFill/>
        </p:spPr>
        <p:txBody>
          <a:bodyPr wrap="square" rtlCol="0">
            <a:spAutoFit/>
          </a:bodyPr>
          <a:lstStyle/>
          <a:p>
            <a:r>
              <a:rPr lang="en-US" dirty="0"/>
              <a:t>Amazon stock</a:t>
            </a:r>
            <a:endParaRPr lang="en-IN" dirty="0"/>
          </a:p>
        </p:txBody>
      </p:sp>
      <p:pic>
        <p:nvPicPr>
          <p:cNvPr id="7" name="Picture 6">
            <a:extLst>
              <a:ext uri="{FF2B5EF4-FFF2-40B4-BE49-F238E27FC236}">
                <a16:creationId xmlns:a16="http://schemas.microsoft.com/office/drawing/2014/main" id="{5129E116-89F3-1ADE-570E-3BDC2D1E0ED6}"/>
              </a:ext>
            </a:extLst>
          </p:cNvPr>
          <p:cNvPicPr>
            <a:picLocks noChangeAspect="1"/>
          </p:cNvPicPr>
          <p:nvPr/>
        </p:nvPicPr>
        <p:blipFill>
          <a:blip r:embed="rId2"/>
          <a:stretch>
            <a:fillRect/>
          </a:stretch>
        </p:blipFill>
        <p:spPr>
          <a:xfrm>
            <a:off x="227781" y="753372"/>
            <a:ext cx="5868219" cy="4953691"/>
          </a:xfrm>
          <a:prstGeom prst="rect">
            <a:avLst/>
          </a:prstGeom>
        </p:spPr>
      </p:pic>
      <p:pic>
        <p:nvPicPr>
          <p:cNvPr id="9" name="Picture 8">
            <a:extLst>
              <a:ext uri="{FF2B5EF4-FFF2-40B4-BE49-F238E27FC236}">
                <a16:creationId xmlns:a16="http://schemas.microsoft.com/office/drawing/2014/main" id="{EDF4DAA8-4A32-6D4F-CAF3-7AFE10477CD1}"/>
              </a:ext>
            </a:extLst>
          </p:cNvPr>
          <p:cNvPicPr>
            <a:picLocks noChangeAspect="1"/>
          </p:cNvPicPr>
          <p:nvPr/>
        </p:nvPicPr>
        <p:blipFill>
          <a:blip r:embed="rId3"/>
          <a:stretch>
            <a:fillRect/>
          </a:stretch>
        </p:blipFill>
        <p:spPr>
          <a:xfrm>
            <a:off x="6516756" y="536713"/>
            <a:ext cx="5297835" cy="4853208"/>
          </a:xfrm>
          <a:prstGeom prst="rect">
            <a:avLst/>
          </a:prstGeom>
        </p:spPr>
      </p:pic>
      <p:sp>
        <p:nvSpPr>
          <p:cNvPr id="10" name="TextBox 9">
            <a:extLst>
              <a:ext uri="{FF2B5EF4-FFF2-40B4-BE49-F238E27FC236}">
                <a16:creationId xmlns:a16="http://schemas.microsoft.com/office/drawing/2014/main" id="{E034EB58-0AF3-C231-565E-3B8F93BE8643}"/>
              </a:ext>
            </a:extLst>
          </p:cNvPr>
          <p:cNvSpPr txBox="1"/>
          <p:nvPr/>
        </p:nvSpPr>
        <p:spPr>
          <a:xfrm>
            <a:off x="7918993" y="5707063"/>
            <a:ext cx="1822174" cy="369332"/>
          </a:xfrm>
          <a:prstGeom prst="rect">
            <a:avLst/>
          </a:prstGeom>
          <a:noFill/>
        </p:spPr>
        <p:txBody>
          <a:bodyPr wrap="square" rtlCol="0">
            <a:spAutoFit/>
          </a:bodyPr>
          <a:lstStyle/>
          <a:p>
            <a:r>
              <a:rPr lang="en-US" dirty="0"/>
              <a:t>Error: 463</a:t>
            </a:r>
            <a:endParaRPr lang="en-IN" dirty="0"/>
          </a:p>
        </p:txBody>
      </p:sp>
      <p:sp>
        <p:nvSpPr>
          <p:cNvPr id="11" name="TextBox 10">
            <a:extLst>
              <a:ext uri="{FF2B5EF4-FFF2-40B4-BE49-F238E27FC236}">
                <a16:creationId xmlns:a16="http://schemas.microsoft.com/office/drawing/2014/main" id="{E1ACDD3D-1705-7BD8-FD9A-802081A32C31}"/>
              </a:ext>
            </a:extLst>
          </p:cNvPr>
          <p:cNvSpPr txBox="1"/>
          <p:nvPr/>
        </p:nvSpPr>
        <p:spPr>
          <a:xfrm>
            <a:off x="8405190" y="270470"/>
            <a:ext cx="1822174" cy="369332"/>
          </a:xfrm>
          <a:prstGeom prst="rect">
            <a:avLst/>
          </a:prstGeom>
          <a:noFill/>
        </p:spPr>
        <p:txBody>
          <a:bodyPr wrap="square" rtlCol="0">
            <a:spAutoFit/>
          </a:bodyPr>
          <a:lstStyle/>
          <a:p>
            <a:r>
              <a:rPr lang="en-US" dirty="0"/>
              <a:t>tspdb</a:t>
            </a:r>
            <a:endParaRPr lang="en-IN" dirty="0"/>
          </a:p>
        </p:txBody>
      </p:sp>
      <p:sp>
        <p:nvSpPr>
          <p:cNvPr id="12" name="TextBox 11">
            <a:extLst>
              <a:ext uri="{FF2B5EF4-FFF2-40B4-BE49-F238E27FC236}">
                <a16:creationId xmlns:a16="http://schemas.microsoft.com/office/drawing/2014/main" id="{3174C392-C68D-9153-A32C-71E27A1C0D73}"/>
              </a:ext>
            </a:extLst>
          </p:cNvPr>
          <p:cNvSpPr txBox="1"/>
          <p:nvPr/>
        </p:nvSpPr>
        <p:spPr>
          <a:xfrm>
            <a:off x="2250803" y="270470"/>
            <a:ext cx="1822174" cy="369332"/>
          </a:xfrm>
          <a:prstGeom prst="rect">
            <a:avLst/>
          </a:prstGeom>
          <a:noFill/>
        </p:spPr>
        <p:txBody>
          <a:bodyPr wrap="square" rtlCol="0">
            <a:spAutoFit/>
          </a:bodyPr>
          <a:lstStyle/>
          <a:p>
            <a:r>
              <a:rPr lang="en-US" dirty="0"/>
              <a:t>prophet</a:t>
            </a:r>
            <a:endParaRPr lang="en-IN" dirty="0"/>
          </a:p>
        </p:txBody>
      </p:sp>
      <p:sp>
        <p:nvSpPr>
          <p:cNvPr id="13" name="TextBox 12">
            <a:extLst>
              <a:ext uri="{FF2B5EF4-FFF2-40B4-BE49-F238E27FC236}">
                <a16:creationId xmlns:a16="http://schemas.microsoft.com/office/drawing/2014/main" id="{9678D445-11C9-C629-9875-AD6D760A1808}"/>
              </a:ext>
            </a:extLst>
          </p:cNvPr>
          <p:cNvSpPr txBox="1"/>
          <p:nvPr/>
        </p:nvSpPr>
        <p:spPr>
          <a:xfrm>
            <a:off x="2050774" y="5707063"/>
            <a:ext cx="1822174" cy="369332"/>
          </a:xfrm>
          <a:prstGeom prst="rect">
            <a:avLst/>
          </a:prstGeom>
          <a:noFill/>
        </p:spPr>
        <p:txBody>
          <a:bodyPr wrap="square" rtlCol="0">
            <a:spAutoFit/>
          </a:bodyPr>
          <a:lstStyle/>
          <a:p>
            <a:r>
              <a:rPr lang="en-US" dirty="0"/>
              <a:t>Error: 790</a:t>
            </a:r>
            <a:endParaRPr lang="en-IN" dirty="0"/>
          </a:p>
        </p:txBody>
      </p:sp>
    </p:spTree>
    <p:extLst>
      <p:ext uri="{BB962C8B-B14F-4D97-AF65-F5344CB8AC3E}">
        <p14:creationId xmlns:p14="http://schemas.microsoft.com/office/powerpoint/2010/main" val="581027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5217696-9FDC-4DA4-B6E5-A83B276DE9F0}"/>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dirty="0"/>
              <a:t>RESULTS</a:t>
            </a:r>
          </a:p>
        </p:txBody>
      </p:sp>
      <p:sp>
        <p:nvSpPr>
          <p:cNvPr id="19" name="Content Placeholder 2">
            <a:extLst>
              <a:ext uri="{FF2B5EF4-FFF2-40B4-BE49-F238E27FC236}">
                <a16:creationId xmlns:a16="http://schemas.microsoft.com/office/drawing/2014/main" id="{E32F1F8F-3542-91BF-91F8-23B6740C9A37}"/>
              </a:ext>
            </a:extLst>
          </p:cNvPr>
          <p:cNvSpPr txBox="1">
            <a:spLocks/>
          </p:cNvSpPr>
          <p:nvPr/>
        </p:nvSpPr>
        <p:spPr>
          <a:xfrm>
            <a:off x="1069848" y="2320412"/>
            <a:ext cx="10058400" cy="385178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sz="1700" dirty="0"/>
          </a:p>
          <a:p>
            <a:pPr marL="0"/>
            <a:endParaRPr lang="en-US" sz="1700" dirty="0"/>
          </a:p>
          <a:p>
            <a:pPr marL="0"/>
            <a:endParaRPr lang="en-US" sz="1700" dirty="0"/>
          </a:p>
          <a:p>
            <a:endParaRPr lang="en-US" sz="1700" dirty="0"/>
          </a:p>
          <a:p>
            <a:endParaRPr lang="en-US" sz="1700" dirty="0"/>
          </a:p>
        </p:txBody>
      </p:sp>
      <p:sp>
        <p:nvSpPr>
          <p:cNvPr id="32" name="Oval 3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B3AF9C75-7ABF-3F51-9F95-71F03C44B304}"/>
              </a:ext>
            </a:extLst>
          </p:cNvPr>
          <p:cNvSpPr txBox="1"/>
          <p:nvPr/>
        </p:nvSpPr>
        <p:spPr>
          <a:xfrm>
            <a:off x="984504" y="2498584"/>
            <a:ext cx="10222992" cy="1091709"/>
          </a:xfrm>
          <a:prstGeom prst="rect">
            <a:avLst/>
          </a:prstGeom>
          <a:noFill/>
        </p:spPr>
        <p:txBody>
          <a:bodyPr wrap="square">
            <a:spAutoFit/>
          </a:bodyPr>
          <a:lstStyle/>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By typing </a:t>
            </a:r>
            <a:r>
              <a:rPr lang="en-US" sz="1800" i="1" u="none" strike="noStrike" dirty="0">
                <a:solidFill>
                  <a:srgbClr val="0000FF"/>
                </a:solidFill>
                <a:effectLst/>
                <a:latin typeface="Arial" panose="020B0604020202020204" pitchFamily="34" charset="0"/>
                <a:ea typeface="Arial" panose="020B0604020202020204" pitchFamily="34" charset="0"/>
                <a:hlinkClick r:id="rId6"/>
              </a:rPr>
              <a:t>http://localhost:8501</a:t>
            </a:r>
            <a:r>
              <a:rPr lang="en-US" sz="1800" dirty="0">
                <a:effectLst/>
                <a:latin typeface="Arial" panose="020B0604020202020204" pitchFamily="34" charset="0"/>
                <a:ea typeface="Arial" panose="020B0604020202020204" pitchFamily="34" charset="0"/>
              </a:rPr>
              <a:t> in our web browser, we can see the stock forecast app running</a:t>
            </a:r>
            <a:r>
              <a:rPr lang="en-US" sz="2000" dirty="0">
                <a:effectLst/>
                <a:latin typeface="Arial" panose="020B0604020202020204" pitchFamily="34" charset="0"/>
                <a:ea typeface="Arial" panose="020B0604020202020204" pitchFamily="34" charset="0"/>
              </a:rPr>
              <a:t>.</a:t>
            </a:r>
            <a:endParaRPr lang="en-IN" sz="12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000" dirty="0">
                <a:effectLst/>
                <a:latin typeface="Arial" panose="020B0604020202020204" pitchFamily="34" charset="0"/>
                <a:ea typeface="Arial" panose="020B0604020202020204" pitchFamily="34" charset="0"/>
              </a:rPr>
              <a:t> </a:t>
            </a:r>
            <a:endParaRPr lang="en-IN" sz="12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We predict for </a:t>
            </a:r>
            <a:r>
              <a:rPr lang="en-US" sz="1800" dirty="0" err="1">
                <a:effectLst/>
                <a:latin typeface="Arial" panose="020B0604020202020204" pitchFamily="34" charset="0"/>
                <a:ea typeface="Arial" panose="020B0604020202020204" pitchFamily="34" charset="0"/>
              </a:rPr>
              <a:t>microsoft</a:t>
            </a:r>
            <a:r>
              <a:rPr lang="en-US" sz="1800" dirty="0">
                <a:effectLst/>
                <a:latin typeface="Arial" panose="020B0604020202020204" pitchFamily="34" charset="0"/>
                <a:ea typeface="Arial" panose="020B0604020202020204" pitchFamily="34" charset="0"/>
              </a:rPr>
              <a:t> stock</a:t>
            </a:r>
            <a:endParaRPr lang="en-IN"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766197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AF375-F042-60EB-F484-8CFE4EEB7636}"/>
              </a:ext>
            </a:extLst>
          </p:cNvPr>
          <p:cNvPicPr>
            <a:picLocks noChangeAspect="1"/>
          </p:cNvPicPr>
          <p:nvPr/>
        </p:nvPicPr>
        <p:blipFill rotWithShape="1">
          <a:blip r:embed="rId2"/>
          <a:srcRect l="5637" r="11590"/>
          <a:stretch/>
        </p:blipFill>
        <p:spPr>
          <a:xfrm>
            <a:off x="400958" y="983972"/>
            <a:ext cx="6065036" cy="4452731"/>
          </a:xfrm>
          <a:prstGeom prst="rect">
            <a:avLst/>
          </a:prstGeom>
        </p:spPr>
      </p:pic>
      <p:pic>
        <p:nvPicPr>
          <p:cNvPr id="7" name="Picture 6">
            <a:extLst>
              <a:ext uri="{FF2B5EF4-FFF2-40B4-BE49-F238E27FC236}">
                <a16:creationId xmlns:a16="http://schemas.microsoft.com/office/drawing/2014/main" id="{9AAC327B-5D2A-88F4-E705-73CE24FDD0BE}"/>
              </a:ext>
            </a:extLst>
          </p:cNvPr>
          <p:cNvPicPr>
            <a:picLocks noChangeAspect="1"/>
          </p:cNvPicPr>
          <p:nvPr/>
        </p:nvPicPr>
        <p:blipFill>
          <a:blip r:embed="rId3"/>
          <a:stretch>
            <a:fillRect/>
          </a:stretch>
        </p:blipFill>
        <p:spPr>
          <a:xfrm>
            <a:off x="6597123" y="487017"/>
            <a:ext cx="5193919" cy="5446643"/>
          </a:xfrm>
          <a:prstGeom prst="rect">
            <a:avLst/>
          </a:prstGeom>
        </p:spPr>
      </p:pic>
    </p:spTree>
    <p:extLst>
      <p:ext uri="{BB962C8B-B14F-4D97-AF65-F5344CB8AC3E}">
        <p14:creationId xmlns:p14="http://schemas.microsoft.com/office/powerpoint/2010/main" val="3551370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33C707-6628-4DED-F23A-1444B876B55D}"/>
              </a:ext>
            </a:extLst>
          </p:cNvPr>
          <p:cNvPicPr>
            <a:picLocks noChangeAspect="1"/>
          </p:cNvPicPr>
          <p:nvPr/>
        </p:nvPicPr>
        <p:blipFill>
          <a:blip r:embed="rId2"/>
          <a:stretch>
            <a:fillRect/>
          </a:stretch>
        </p:blipFill>
        <p:spPr>
          <a:xfrm>
            <a:off x="1975828" y="466068"/>
            <a:ext cx="8240343" cy="5925864"/>
          </a:xfrm>
          <a:prstGeom prst="rect">
            <a:avLst/>
          </a:prstGeom>
        </p:spPr>
      </p:pic>
    </p:spTree>
    <p:extLst>
      <p:ext uri="{BB962C8B-B14F-4D97-AF65-F5344CB8AC3E}">
        <p14:creationId xmlns:p14="http://schemas.microsoft.com/office/powerpoint/2010/main" val="1428587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5" name="Group 44">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6" name="Oval 45">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47" name="Oval 46">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49" name="Rectangle 48">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5217696-9FDC-4DA4-B6E5-A83B276DE9F0}"/>
              </a:ext>
            </a:extLst>
          </p:cNvPr>
          <p:cNvSpPr>
            <a:spLocks noGrp="1"/>
          </p:cNvSpPr>
          <p:nvPr>
            <p:ph type="title"/>
          </p:nvPr>
        </p:nvSpPr>
        <p:spPr>
          <a:xfrm>
            <a:off x="1051560" y="643468"/>
            <a:ext cx="9966960" cy="3592432"/>
          </a:xfrm>
        </p:spPr>
        <p:txBody>
          <a:bodyPr vert="horz" lIns="91440" tIns="45720" rIns="91440" bIns="45720" rtlCol="0" anchor="ctr">
            <a:normAutofit/>
          </a:bodyPr>
          <a:lstStyle/>
          <a:p>
            <a:pPr>
              <a:lnSpc>
                <a:spcPct val="80000"/>
              </a:lnSpc>
            </a:pPr>
            <a:r>
              <a:rPr lang="en-US" sz="9600" dirty="0">
                <a:blipFill dpi="0" rotWithShape="1">
                  <a:blip r:embed="rId5"/>
                  <a:srcRect/>
                  <a:tile tx="6350" ty="-127000" sx="65000" sy="64000" flip="none" algn="tl"/>
                </a:blipFill>
              </a:rPr>
              <a:t>DEMO</a:t>
            </a:r>
          </a:p>
        </p:txBody>
      </p:sp>
      <p:sp>
        <p:nvSpPr>
          <p:cNvPr id="51" name="Rectangle 50">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54" name="Oval 53">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 name="TextBox 16">
            <a:extLst>
              <a:ext uri="{FF2B5EF4-FFF2-40B4-BE49-F238E27FC236}">
                <a16:creationId xmlns:a16="http://schemas.microsoft.com/office/drawing/2014/main" id="{B3AF9C75-7ABF-3F51-9F95-71F03C44B304}"/>
              </a:ext>
            </a:extLst>
          </p:cNvPr>
          <p:cNvSpPr txBox="1"/>
          <p:nvPr/>
        </p:nvSpPr>
        <p:spPr>
          <a:xfrm>
            <a:off x="1069848" y="2320412"/>
            <a:ext cx="10058400" cy="3851787"/>
          </a:xfrm>
          <a:prstGeom prst="rect">
            <a:avLst/>
          </a:prstGeom>
        </p:spPr>
        <p:txBody>
          <a:bodyPr vert="horz" lIns="91440" tIns="45720" rIns="91440" bIns="45720" rtlCol="0">
            <a:normAutofit/>
          </a:bodyPr>
          <a:lstStyle/>
          <a:p>
            <a:pPr marL="0" marR="0" indent="-182880" defTabSz="914400">
              <a:lnSpc>
                <a:spcPct val="90000"/>
              </a:lnSpc>
              <a:spcBef>
                <a:spcPts val="0"/>
              </a:spcBef>
              <a:spcAft>
                <a:spcPts val="600"/>
              </a:spcAft>
              <a:buClr>
                <a:schemeClr val="accent1">
                  <a:lumMod val="75000"/>
                </a:schemeClr>
              </a:buClr>
              <a:buSzPct val="85000"/>
              <a:buFont typeface="Wingdings" pitchFamily="2" charset="2"/>
              <a:buChar char="§"/>
            </a:pPr>
            <a:endParaRPr lang="en-US" dirty="0">
              <a:effectLst/>
            </a:endParaRPr>
          </a:p>
        </p:txBody>
      </p:sp>
    </p:spTree>
    <p:extLst>
      <p:ext uri="{BB962C8B-B14F-4D97-AF65-F5344CB8AC3E}">
        <p14:creationId xmlns:p14="http://schemas.microsoft.com/office/powerpoint/2010/main" val="850704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2-06-01 01-05-39">
            <a:hlinkClick r:id="" action="ppaction://media"/>
            <a:extLst>
              <a:ext uri="{FF2B5EF4-FFF2-40B4-BE49-F238E27FC236}">
                <a16:creationId xmlns:a16="http://schemas.microsoft.com/office/drawing/2014/main" id="{0AD99600-8957-4D42-CD62-DC9D683AB836}"/>
              </a:ext>
            </a:extLst>
          </p:cNvPr>
          <p:cNvPicPr>
            <a:picLocks noChangeAspect="1"/>
          </p:cNvPicPr>
          <p:nvPr>
            <a:videoFile r:link="rId1"/>
            <p:extLst>
              <p:ext uri="{DAA4B4D4-6D71-4841-9C94-3DE7FCFB9230}">
                <p14:media xmlns:p14="http://schemas.microsoft.com/office/powerpoint/2010/main" r:embed="rId2">
                  <p14:trim st="5018" end="2085.9999"/>
                </p14:media>
              </p:ext>
            </p:extLst>
          </p:nvPr>
        </p:nvPicPr>
        <p:blipFill>
          <a:blip r:embed="rId4"/>
          <a:stretch>
            <a:fillRect/>
          </a:stretch>
        </p:blipFill>
        <p:spPr>
          <a:xfrm>
            <a:off x="1510334" y="371889"/>
            <a:ext cx="9171332" cy="6114221"/>
          </a:xfrm>
          <a:prstGeom prst="rect">
            <a:avLst/>
          </a:prstGeom>
        </p:spPr>
      </p:pic>
    </p:spTree>
    <p:extLst>
      <p:ext uri="{BB962C8B-B14F-4D97-AF65-F5344CB8AC3E}">
        <p14:creationId xmlns:p14="http://schemas.microsoft.com/office/powerpoint/2010/main" val="164626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0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3AF9C75-7ABF-3F51-9F95-71F03C44B304}"/>
              </a:ext>
            </a:extLst>
          </p:cNvPr>
          <p:cNvSpPr txBox="1"/>
          <p:nvPr/>
        </p:nvSpPr>
        <p:spPr>
          <a:xfrm>
            <a:off x="1069848" y="2320412"/>
            <a:ext cx="10058400" cy="3851787"/>
          </a:xfrm>
          <a:prstGeom prst="rect">
            <a:avLst/>
          </a:prstGeom>
        </p:spPr>
        <p:txBody>
          <a:bodyPr vert="horz" lIns="91440" tIns="45720" rIns="91440" bIns="45720" rtlCol="0">
            <a:normAutofit/>
          </a:bodyPr>
          <a:lstStyle/>
          <a:p>
            <a:pPr marL="0" marR="0" indent="-182880" defTabSz="914400">
              <a:lnSpc>
                <a:spcPct val="90000"/>
              </a:lnSpc>
              <a:spcBef>
                <a:spcPts val="0"/>
              </a:spcBef>
              <a:spcAft>
                <a:spcPts val="600"/>
              </a:spcAft>
              <a:buClr>
                <a:schemeClr val="accent1">
                  <a:lumMod val="75000"/>
                </a:schemeClr>
              </a:buClr>
              <a:buSzPct val="85000"/>
              <a:buFont typeface="Wingdings" pitchFamily="2" charset="2"/>
              <a:buChar char="§"/>
            </a:pPr>
            <a:endParaRPr lang="en-US" dirty="0">
              <a:effectLst/>
            </a:endParaRPr>
          </a:p>
        </p:txBody>
      </p:sp>
      <p:pic>
        <p:nvPicPr>
          <p:cNvPr id="6" name="2022-06-01 01-15-48">
            <a:hlinkClick r:id="" action="ppaction://media"/>
            <a:extLst>
              <a:ext uri="{FF2B5EF4-FFF2-40B4-BE49-F238E27FC236}">
                <a16:creationId xmlns:a16="http://schemas.microsoft.com/office/drawing/2014/main" id="{386C6993-F8B2-C4BA-9920-DBB9C9A8D790}"/>
              </a:ext>
            </a:extLst>
          </p:cNvPr>
          <p:cNvPicPr>
            <a:picLocks noChangeAspect="1"/>
          </p:cNvPicPr>
          <p:nvPr>
            <a:videoFile r:link="rId1"/>
            <p:extLst>
              <p:ext uri="{DAA4B4D4-6D71-4841-9C94-3DE7FCFB9230}">
                <p14:media xmlns:p14="http://schemas.microsoft.com/office/powerpoint/2010/main" r:embed="rId2">
                  <p14:trim st="755" end="6223"/>
                </p14:media>
              </p:ext>
            </p:extLst>
          </p:nvPr>
        </p:nvPicPr>
        <p:blipFill>
          <a:blip r:embed="rId5"/>
          <a:stretch>
            <a:fillRect/>
          </a:stretch>
        </p:blipFill>
        <p:spPr>
          <a:xfrm>
            <a:off x="1574655" y="345836"/>
            <a:ext cx="9042689" cy="6028459"/>
          </a:xfrm>
          <a:prstGeom prst="rect">
            <a:avLst/>
          </a:prstGeom>
        </p:spPr>
      </p:pic>
    </p:spTree>
    <p:extLst>
      <p:ext uri="{BB962C8B-B14F-4D97-AF65-F5344CB8AC3E}">
        <p14:creationId xmlns:p14="http://schemas.microsoft.com/office/powerpoint/2010/main" val="103193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5217696-9FDC-4DA4-B6E5-A83B276DE9F0}"/>
              </a:ext>
            </a:extLst>
          </p:cNvPr>
          <p:cNvSpPr>
            <a:spLocks noGrp="1"/>
          </p:cNvSpPr>
          <p:nvPr>
            <p:ph type="title"/>
          </p:nvPr>
        </p:nvSpPr>
        <p:spPr>
          <a:xfrm>
            <a:off x="1069848" y="484632"/>
            <a:ext cx="10058400" cy="1609344"/>
          </a:xfrm>
        </p:spPr>
        <p:txBody>
          <a:bodyPr>
            <a:normAutofit/>
          </a:bodyPr>
          <a:lstStyle/>
          <a:p>
            <a:r>
              <a:rPr lang="en-IN" dirty="0"/>
              <a:t>LITERATURE SURVEY</a:t>
            </a:r>
          </a:p>
        </p:txBody>
      </p:sp>
      <p:sp>
        <p:nvSpPr>
          <p:cNvPr id="3" name="Content Placeholder 2">
            <a:extLst>
              <a:ext uri="{FF2B5EF4-FFF2-40B4-BE49-F238E27FC236}">
                <a16:creationId xmlns:a16="http://schemas.microsoft.com/office/drawing/2014/main" id="{8EF450B9-EC7A-425D-A905-F6143099A35C}"/>
              </a:ext>
            </a:extLst>
          </p:cNvPr>
          <p:cNvSpPr>
            <a:spLocks noGrp="1"/>
          </p:cNvSpPr>
          <p:nvPr>
            <p:ph idx="1"/>
          </p:nvPr>
        </p:nvSpPr>
        <p:spPr>
          <a:xfrm>
            <a:off x="1069848" y="2232991"/>
            <a:ext cx="10058400" cy="4675838"/>
          </a:xfrm>
        </p:spPr>
        <p:txBody>
          <a:bodyPr>
            <a:normAutofit fontScale="92500" lnSpcReduction="10000"/>
          </a:bodyPr>
          <a:lstStyle/>
          <a:p>
            <a:pPr marL="342900" marR="0" lvl="0" indent="-342900">
              <a:lnSpc>
                <a:spcPct val="107000"/>
              </a:lnSpc>
              <a:spcBef>
                <a:spcPts val="0"/>
              </a:spcBef>
              <a:spcAft>
                <a:spcPts val="800"/>
              </a:spcAft>
              <a:buFont typeface="Symbol" panose="05050102010706020507" pitchFamily="18" charset="2"/>
              <a:buChar char=""/>
            </a:pPr>
            <a:r>
              <a:rPr lang="en-IN" sz="2400" u="none" strike="noStrike" dirty="0">
                <a:solidFill>
                  <a:srgbClr val="0000FF"/>
                </a:solidFill>
                <a:effectLst/>
                <a:latin typeface="Arial" panose="020B0604020202020204" pitchFamily="34" charset="0"/>
                <a:ea typeface="Arial" panose="020B0604020202020204" pitchFamily="34" charset="0"/>
                <a:hlinkClick r:id="rId4"/>
              </a:rPr>
              <a:t>http://proceedings.mlr.press/v133/agarwal21a/agarwal21a.pdf</a:t>
            </a:r>
            <a:endParaRPr lang="en-IN" sz="2400" u="none" strike="noStrike" dirty="0">
              <a:solidFill>
                <a:srgbClr val="0000FF"/>
              </a:solidFill>
              <a:effectLst/>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endParaRPr lang="en-IN" sz="2400" dirty="0">
              <a:effectLst/>
              <a:latin typeface="Arial" panose="020B0604020202020204" pitchFamily="34" charset="0"/>
              <a:ea typeface="Arial" panose="020B0604020202020204" pitchFamily="34" charset="0"/>
            </a:endParaRPr>
          </a:p>
          <a:p>
            <a:pPr marL="274320" marR="0" indent="0">
              <a:lnSpc>
                <a:spcPct val="107000"/>
              </a:lnSpc>
              <a:spcBef>
                <a:spcPts val="0"/>
              </a:spcBef>
              <a:spcAft>
                <a:spcPts val="800"/>
              </a:spcAft>
              <a:buNone/>
            </a:pPr>
            <a:r>
              <a:rPr lang="en-IN" sz="2100" dirty="0">
                <a:effectLst/>
                <a:latin typeface="Arial" panose="020B0604020202020204" pitchFamily="34" charset="0"/>
                <a:ea typeface="Arial" panose="020B0604020202020204" pitchFamily="34" charset="0"/>
              </a:rPr>
              <a:t>In multivariate time series data, that is, data where each unit (e.g. collection of stocks, temperature readings from a collection of sensors) is associated with a time stamp. We do so as this is one of the primary ways data is structured in a range of important applications including finance, healthcare, retail, to name a few. </a:t>
            </a:r>
          </a:p>
          <a:p>
            <a:pPr marL="274320" marR="0" indent="0">
              <a:lnSpc>
                <a:spcPct val="107000"/>
              </a:lnSpc>
              <a:spcBef>
                <a:spcPts val="0"/>
              </a:spcBef>
              <a:spcAft>
                <a:spcPts val="800"/>
              </a:spcAft>
              <a:buNone/>
            </a:pPr>
            <a:endParaRPr lang="en-IN" sz="2100" dirty="0">
              <a:effectLst/>
              <a:latin typeface="Arial" panose="020B0604020202020204" pitchFamily="34" charset="0"/>
              <a:ea typeface="Arial" panose="020B0604020202020204" pitchFamily="34" charset="0"/>
            </a:endParaRPr>
          </a:p>
          <a:p>
            <a:pPr marL="274320" marR="0" indent="0">
              <a:lnSpc>
                <a:spcPct val="107000"/>
              </a:lnSpc>
              <a:spcBef>
                <a:spcPts val="0"/>
              </a:spcBef>
              <a:spcAft>
                <a:spcPts val="800"/>
              </a:spcAft>
              <a:buNone/>
            </a:pPr>
            <a:r>
              <a:rPr lang="en-IN" sz="2100" dirty="0">
                <a:effectLst/>
                <a:latin typeface="Arial" panose="020B0604020202020204" pitchFamily="34" charset="0"/>
                <a:ea typeface="Arial" panose="020B0604020202020204" pitchFamily="34" charset="0"/>
              </a:rPr>
              <a:t>We consider two types of prediction tasks for time series data: (</a:t>
            </a:r>
            <a:r>
              <a:rPr lang="en-IN" sz="2100" dirty="0" err="1">
                <a:effectLst/>
                <a:latin typeface="Arial" panose="020B0604020202020204" pitchFamily="34" charset="0"/>
                <a:ea typeface="Arial" panose="020B0604020202020204" pitchFamily="34" charset="0"/>
              </a:rPr>
              <a:t>i</a:t>
            </a:r>
            <a:r>
              <a:rPr lang="en-IN" sz="2100" dirty="0">
                <a:effectLst/>
                <a:latin typeface="Arial" panose="020B0604020202020204" pitchFamily="34" charset="0"/>
                <a:ea typeface="Arial" panose="020B0604020202020204" pitchFamily="34" charset="0"/>
              </a:rPr>
              <a:t>) imputing a missing or noisy observation for a time series datapoint we do observe; (ii) forecasting a time series data point in the future (i.e., data that is as of yet unobserved). </a:t>
            </a:r>
          </a:p>
          <a:p>
            <a:pPr marL="274320" marR="0" indent="0">
              <a:lnSpc>
                <a:spcPct val="107000"/>
              </a:lnSpc>
              <a:spcBef>
                <a:spcPts val="0"/>
              </a:spcBef>
              <a:spcAft>
                <a:spcPts val="800"/>
              </a:spcAft>
              <a:buNone/>
            </a:pPr>
            <a:endParaRPr lang="en-IN" sz="2100" dirty="0">
              <a:effectLst/>
              <a:latin typeface="Arial" panose="020B0604020202020204" pitchFamily="34" charset="0"/>
              <a:ea typeface="Arial" panose="020B0604020202020204" pitchFamily="34" charset="0"/>
            </a:endParaRPr>
          </a:p>
          <a:p>
            <a:pPr marL="274320" marR="0" indent="0">
              <a:lnSpc>
                <a:spcPct val="107000"/>
              </a:lnSpc>
              <a:spcBef>
                <a:spcPts val="0"/>
              </a:spcBef>
              <a:spcAft>
                <a:spcPts val="800"/>
              </a:spcAft>
              <a:buNone/>
            </a:pPr>
            <a:r>
              <a:rPr lang="en-IN" sz="2100" dirty="0">
                <a:effectLst/>
                <a:latin typeface="Arial" panose="020B0604020202020204" pitchFamily="34" charset="0"/>
                <a:ea typeface="Arial" panose="020B0604020202020204" pitchFamily="34" charset="0"/>
              </a:rPr>
              <a:t>The algorithm used is singular spectrum analysis (SSA), that imputes and forecasts single time series</a:t>
            </a:r>
          </a:p>
          <a:p>
            <a:pPr marL="274320" marR="0" indent="0">
              <a:lnSpc>
                <a:spcPct val="107000"/>
              </a:lnSpc>
              <a:spcBef>
                <a:spcPts val="0"/>
              </a:spcBef>
              <a:spcAft>
                <a:spcPts val="800"/>
              </a:spcAft>
              <a:buNone/>
            </a:pPr>
            <a:endParaRPr lang="en-IN" sz="1800" dirty="0">
              <a:effectLst/>
              <a:latin typeface="Arial" panose="020B0604020202020204" pitchFamily="34" charset="0"/>
              <a:ea typeface="Arial" panose="020B0604020202020204" pitchFamily="34" charset="0"/>
            </a:endParaRPr>
          </a:p>
          <a:p>
            <a:endParaRPr lang="en-US" dirty="0"/>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64164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24212-2FCD-49F1-A0E5-0F1634452FAD}"/>
              </a:ext>
            </a:extLst>
          </p:cNvPr>
          <p:cNvSpPr>
            <a:spLocks noGrp="1"/>
          </p:cNvSpPr>
          <p:nvPr>
            <p:ph idx="1"/>
          </p:nvPr>
        </p:nvSpPr>
        <p:spPr>
          <a:xfrm>
            <a:off x="332509" y="286327"/>
            <a:ext cx="11619346" cy="6262255"/>
          </a:xfrm>
        </p:spPr>
        <p:txBody>
          <a:bodyPr>
            <a:normAutofit/>
          </a:bodyPr>
          <a:lstStyle/>
          <a:p>
            <a:pPr marL="342900" marR="0" lvl="0" indent="-342900">
              <a:lnSpc>
                <a:spcPct val="107000"/>
              </a:lnSpc>
              <a:spcBef>
                <a:spcPts val="0"/>
              </a:spcBef>
              <a:spcAft>
                <a:spcPts val="800"/>
              </a:spcAft>
              <a:buFont typeface="Symbol" panose="05050102010706020507" pitchFamily="18" charset="2"/>
              <a:buChar char=""/>
            </a:pPr>
            <a:r>
              <a:rPr lang="en-IN" u="none" strike="noStrike" dirty="0">
                <a:solidFill>
                  <a:srgbClr val="0000FF"/>
                </a:solidFill>
                <a:effectLst/>
                <a:latin typeface="Arial" panose="020B0604020202020204" pitchFamily="34" charset="0"/>
                <a:ea typeface="Arial" panose="020B0604020202020204" pitchFamily="34" charset="0"/>
                <a:hlinkClick r:id="rId2"/>
              </a:rPr>
              <a:t>https://www.researchgate.net/publication/260124592_Singular_Spectrum_Analysis_for_Time_Series</a:t>
            </a:r>
            <a:r>
              <a:rPr lang="en-IN" dirty="0">
                <a:effectLst/>
                <a:latin typeface="Arial" panose="020B0604020202020204" pitchFamily="34" charset="0"/>
                <a:ea typeface="Arial" panose="020B0604020202020204" pitchFamily="34" charset="0"/>
              </a:rPr>
              <a:t> </a:t>
            </a:r>
          </a:p>
          <a:p>
            <a:pPr marL="274320" marR="0" indent="0">
              <a:lnSpc>
                <a:spcPct val="107000"/>
              </a:lnSpc>
              <a:spcBef>
                <a:spcPts val="0"/>
              </a:spcBef>
              <a:spcAft>
                <a:spcPts val="800"/>
              </a:spcAft>
              <a:buNone/>
            </a:pPr>
            <a:r>
              <a:rPr lang="en-IN" sz="1800" dirty="0">
                <a:effectLst/>
                <a:latin typeface="Arial" panose="020B0604020202020204" pitchFamily="34" charset="0"/>
                <a:ea typeface="Arial" panose="020B0604020202020204" pitchFamily="34" charset="0"/>
              </a:rPr>
              <a:t>SSA algorithm involves 4 steps:</a:t>
            </a:r>
          </a:p>
          <a:p>
            <a:pPr marL="274320" marR="0" indent="0">
              <a:lnSpc>
                <a:spcPct val="107000"/>
              </a:lnSpc>
              <a:spcBef>
                <a:spcPts val="0"/>
              </a:spcBef>
              <a:spcAft>
                <a:spcPts val="800"/>
              </a:spcAft>
              <a:buNone/>
            </a:pPr>
            <a:r>
              <a:rPr lang="en-IN" sz="1800" u="sng" dirty="0">
                <a:effectLst/>
                <a:latin typeface="Arial" panose="020B0604020202020204" pitchFamily="34" charset="0"/>
                <a:ea typeface="Arial" panose="020B0604020202020204" pitchFamily="34" charset="0"/>
              </a:rPr>
              <a:t>Embedding</a:t>
            </a:r>
            <a:r>
              <a:rPr lang="en-IN" sz="1800" dirty="0">
                <a:effectLst/>
                <a:latin typeface="Arial" panose="020B0604020202020204" pitchFamily="34" charset="0"/>
                <a:ea typeface="Arial" panose="020B0604020202020204" pitchFamily="34" charset="0"/>
              </a:rPr>
              <a:t>: mapping that transfers a one-dimensional time series into the multidimensional series</a:t>
            </a:r>
          </a:p>
          <a:p>
            <a:pPr marL="274320" marR="0" indent="0">
              <a:lnSpc>
                <a:spcPct val="107000"/>
              </a:lnSpc>
              <a:spcBef>
                <a:spcPts val="0"/>
              </a:spcBef>
              <a:spcAft>
                <a:spcPts val="800"/>
              </a:spcAft>
              <a:buNone/>
            </a:pPr>
            <a:r>
              <a:rPr lang="en-IN" sz="1800" u="sng" dirty="0">
                <a:effectLst/>
                <a:latin typeface="Arial" panose="020B0604020202020204" pitchFamily="34" charset="0"/>
                <a:ea typeface="Arial" panose="020B0604020202020204" pitchFamily="34" charset="0"/>
              </a:rPr>
              <a:t>Singular Value Decomposition (SVD)</a:t>
            </a:r>
            <a:endParaRPr lang="en-IN" sz="1800" dirty="0">
              <a:effectLst/>
              <a:latin typeface="Arial" panose="020B0604020202020204" pitchFamily="34" charset="0"/>
              <a:ea typeface="Arial" panose="020B0604020202020204" pitchFamily="34" charset="0"/>
            </a:endParaRPr>
          </a:p>
          <a:p>
            <a:pPr marL="274320" marR="0" indent="0">
              <a:lnSpc>
                <a:spcPct val="107000"/>
              </a:lnSpc>
              <a:spcBef>
                <a:spcPts val="0"/>
              </a:spcBef>
              <a:spcAft>
                <a:spcPts val="800"/>
              </a:spcAft>
              <a:buNone/>
            </a:pPr>
            <a:r>
              <a:rPr lang="en-IN" sz="1800" u="sng" dirty="0">
                <a:effectLst/>
                <a:latin typeface="Arial" panose="020B0604020202020204" pitchFamily="34" charset="0"/>
                <a:ea typeface="Arial" panose="020B0604020202020204" pitchFamily="34" charset="0"/>
              </a:rPr>
              <a:t>Grouping</a:t>
            </a:r>
            <a:r>
              <a:rPr lang="en-IN" sz="1800" dirty="0">
                <a:effectLst/>
                <a:latin typeface="Arial" panose="020B0604020202020204" pitchFamily="34" charset="0"/>
                <a:ea typeface="Arial" panose="020B0604020202020204" pitchFamily="34" charset="0"/>
              </a:rPr>
              <a:t>: procedure of arranging the matrix terms </a:t>
            </a:r>
          </a:p>
          <a:p>
            <a:pPr marL="274320" marR="0" indent="0">
              <a:lnSpc>
                <a:spcPct val="107000"/>
              </a:lnSpc>
              <a:spcBef>
                <a:spcPts val="0"/>
              </a:spcBef>
              <a:spcAft>
                <a:spcPts val="800"/>
              </a:spcAft>
              <a:buNone/>
            </a:pPr>
            <a:r>
              <a:rPr lang="en-IN" sz="1800" u="sng" dirty="0">
                <a:effectLst/>
                <a:latin typeface="Arial" panose="020B0604020202020204" pitchFamily="34" charset="0"/>
                <a:ea typeface="Arial" panose="020B0604020202020204" pitchFamily="34" charset="0"/>
              </a:rPr>
              <a:t>Diagonal Averaging</a:t>
            </a:r>
            <a:r>
              <a:rPr lang="en-IN" sz="1800" dirty="0">
                <a:effectLst/>
                <a:latin typeface="Arial" panose="020B0604020202020204" pitchFamily="34" charset="0"/>
                <a:ea typeface="Arial" panose="020B0604020202020204" pitchFamily="34" charset="0"/>
              </a:rPr>
              <a:t>: transform each matrix of the grouped decomposition into a new series </a:t>
            </a:r>
          </a:p>
          <a:p>
            <a:pPr marL="274320" marR="0" indent="0">
              <a:lnSpc>
                <a:spcPct val="115000"/>
              </a:lnSpc>
              <a:spcBef>
                <a:spcPts val="0"/>
              </a:spcBef>
              <a:spcAft>
                <a:spcPts val="0"/>
              </a:spcAft>
              <a:buNone/>
            </a:pPr>
            <a:endParaRPr lang="en-IN" sz="2000" dirty="0">
              <a:effectLst/>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sz="2000" u="none" strike="noStrike" dirty="0">
                <a:solidFill>
                  <a:srgbClr val="0000FF"/>
                </a:solidFill>
                <a:effectLst/>
                <a:latin typeface="Arial" panose="020B0604020202020204" pitchFamily="34" charset="0"/>
                <a:ea typeface="Arial" panose="020B0604020202020204" pitchFamily="34" charset="0"/>
                <a:hlinkClick r:id="rId3"/>
              </a:rPr>
              <a:t>https://www.researchgate.net/publication/318816158_An_Introduction_to_Docker_and_Analysis_of_its_Performance</a:t>
            </a:r>
            <a:endParaRPr lang="en-IN" sz="2000" dirty="0">
              <a:effectLst/>
              <a:latin typeface="Arial" panose="020B0604020202020204" pitchFamily="34" charset="0"/>
              <a:ea typeface="Arial" panose="020B0604020202020204" pitchFamily="34" charset="0"/>
            </a:endParaRPr>
          </a:p>
          <a:p>
            <a:pPr marL="274320" marR="0" indent="0">
              <a:lnSpc>
                <a:spcPct val="115000"/>
              </a:lnSpc>
              <a:spcBef>
                <a:spcPts val="0"/>
              </a:spcBef>
              <a:spcAft>
                <a:spcPts val="0"/>
              </a:spcAft>
              <a:buNone/>
            </a:pPr>
            <a:endParaRPr lang="en-IN" sz="2000" dirty="0">
              <a:effectLst/>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sz="2000" u="none" strike="noStrike" dirty="0">
                <a:solidFill>
                  <a:srgbClr val="0000FF"/>
                </a:solidFill>
                <a:effectLst/>
                <a:latin typeface="Arial" panose="020B0604020202020204" pitchFamily="34" charset="0"/>
                <a:ea typeface="Arial" panose="020B0604020202020204" pitchFamily="34" charset="0"/>
                <a:hlinkClick r:id="rId4"/>
              </a:rPr>
              <a:t>https://towardsdatascience.com/streamlit-deploy-a-machine-learning-model-without-learning-any-web-framework-e8fb86079c61</a:t>
            </a:r>
            <a:endParaRPr lang="en-IN" sz="2000" u="none" strike="noStrike" dirty="0">
              <a:solidFill>
                <a:srgbClr val="0000FF"/>
              </a:solidFill>
              <a:effectLst/>
              <a:latin typeface="Arial" panose="020B0604020202020204" pitchFamily="34" charset="0"/>
              <a:ea typeface="Arial" panose="020B0604020202020204" pitchFamily="34" charset="0"/>
            </a:endParaRPr>
          </a:p>
          <a:p>
            <a:pPr marL="0" marR="0" lvl="0" indent="0">
              <a:lnSpc>
                <a:spcPct val="107000"/>
              </a:lnSpc>
              <a:spcBef>
                <a:spcPts val="0"/>
              </a:spcBef>
              <a:spcAft>
                <a:spcPts val="800"/>
              </a:spcAft>
              <a:buNone/>
            </a:pPr>
            <a:endParaRPr lang="en-IN" dirty="0">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u="none" strike="noStrike" dirty="0">
                <a:solidFill>
                  <a:srgbClr val="0000FF"/>
                </a:solidFill>
                <a:effectLst/>
                <a:latin typeface="Arial" panose="020B0604020202020204" pitchFamily="34" charset="0"/>
                <a:ea typeface="Arial" panose="020B0604020202020204" pitchFamily="34" charset="0"/>
                <a:hlinkClick r:id="rId5"/>
              </a:rPr>
              <a:t>https://towardsdatascience.com/mlops-with-docker-and-jenkins-automating-machine-learning-pipelines-a3a4026c4487</a:t>
            </a:r>
            <a:endParaRPr lang="en-IN" dirty="0"/>
          </a:p>
        </p:txBody>
      </p:sp>
    </p:spTree>
    <p:extLst>
      <p:ext uri="{BB962C8B-B14F-4D97-AF65-F5344CB8AC3E}">
        <p14:creationId xmlns:p14="http://schemas.microsoft.com/office/powerpoint/2010/main" val="1320280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5217696-9FDC-4DA4-B6E5-A83B276DE9F0}"/>
              </a:ext>
            </a:extLst>
          </p:cNvPr>
          <p:cNvSpPr>
            <a:spLocks noGrp="1"/>
          </p:cNvSpPr>
          <p:nvPr>
            <p:ph type="title"/>
          </p:nvPr>
        </p:nvSpPr>
        <p:spPr>
          <a:xfrm>
            <a:off x="1069848" y="484632"/>
            <a:ext cx="10058400" cy="1609344"/>
          </a:xfrm>
        </p:spPr>
        <p:txBody>
          <a:bodyPr>
            <a:normAutofit/>
          </a:bodyPr>
          <a:lstStyle/>
          <a:p>
            <a:r>
              <a:rPr lang="en-IN" dirty="0"/>
              <a:t>TOOLS USED</a:t>
            </a:r>
          </a:p>
        </p:txBody>
      </p:sp>
      <p:sp>
        <p:nvSpPr>
          <p:cNvPr id="3" name="Content Placeholder 2">
            <a:extLst>
              <a:ext uri="{FF2B5EF4-FFF2-40B4-BE49-F238E27FC236}">
                <a16:creationId xmlns:a16="http://schemas.microsoft.com/office/drawing/2014/main" id="{8EF450B9-EC7A-425D-A905-F6143099A35C}"/>
              </a:ext>
            </a:extLst>
          </p:cNvPr>
          <p:cNvSpPr>
            <a:spLocks noGrp="1"/>
          </p:cNvSpPr>
          <p:nvPr>
            <p:ph idx="1"/>
          </p:nvPr>
        </p:nvSpPr>
        <p:spPr>
          <a:xfrm>
            <a:off x="861391" y="2320412"/>
            <a:ext cx="10469217" cy="4537588"/>
          </a:xfrm>
        </p:spPr>
        <p:txBody>
          <a:bodyPr>
            <a:normAutofit/>
          </a:bodyPr>
          <a:lstStyle/>
          <a:p>
            <a:pPr marL="274320" indent="0">
              <a:spcBef>
                <a:spcPts val="0"/>
              </a:spcBef>
              <a:spcAft>
                <a:spcPts val="800"/>
              </a:spcAft>
              <a:buNone/>
            </a:pPr>
            <a:r>
              <a:rPr lang="en-US" sz="2400" b="1" dirty="0">
                <a:effectLst/>
                <a:latin typeface="Arial" panose="020B0604020202020204" pitchFamily="34" charset="0"/>
                <a:ea typeface="Arial" panose="020B0604020202020204" pitchFamily="34" charset="0"/>
              </a:rPr>
              <a:t>a) </a:t>
            </a:r>
            <a:r>
              <a:rPr lang="en-US" sz="2400" b="1" u="sng" dirty="0" err="1">
                <a:effectLst/>
                <a:latin typeface="Arial" panose="020B0604020202020204" pitchFamily="34" charset="0"/>
                <a:ea typeface="Arial" panose="020B0604020202020204" pitchFamily="34" charset="0"/>
              </a:rPr>
              <a:t>tspDB</a:t>
            </a:r>
            <a:endParaRPr lang="en-US" sz="2400" b="1" u="sng" dirty="0">
              <a:effectLst/>
              <a:latin typeface="Arial" panose="020B0604020202020204" pitchFamily="34" charset="0"/>
              <a:ea typeface="Arial" panose="020B0604020202020204" pitchFamily="34" charset="0"/>
            </a:endParaRPr>
          </a:p>
          <a:p>
            <a:r>
              <a:rPr lang="en-IN" sz="1800" dirty="0">
                <a:latin typeface="Cambria" panose="02040503050406030204" pitchFamily="18" charset="0"/>
                <a:ea typeface="Cambria" panose="02040503050406030204" pitchFamily="18" charset="0"/>
              </a:rPr>
              <a:t>MIT Researchers designed </a:t>
            </a:r>
            <a:r>
              <a:rPr lang="en-US" sz="1800" dirty="0" err="1">
                <a:latin typeface="Cambria" panose="02040503050406030204" pitchFamily="18" charset="0"/>
                <a:ea typeface="Cambria" panose="02040503050406030204" pitchFamily="18" charset="0"/>
              </a:rPr>
              <a:t>tspDB</a:t>
            </a:r>
            <a:r>
              <a:rPr lang="en-US" sz="1800" dirty="0">
                <a:latin typeface="Cambria" panose="02040503050406030204" pitchFamily="18" charset="0"/>
                <a:ea typeface="Cambria" panose="02040503050406030204" pitchFamily="18" charset="0"/>
              </a:rPr>
              <a:t>, that is an extension to PostgreSQL, enables state-of-the-art predictive query functionalities in any existing time-series relational DB.</a:t>
            </a:r>
          </a:p>
          <a:p>
            <a:r>
              <a:rPr lang="en-US" sz="1800" dirty="0">
                <a:latin typeface="Cambria" panose="02040503050406030204" pitchFamily="18" charset="0"/>
                <a:ea typeface="Cambria" panose="02040503050406030204" pitchFamily="18" charset="0"/>
              </a:rPr>
              <a:t>It integrates prediction functionality on top of an existing time-series database</a:t>
            </a:r>
            <a:r>
              <a:rPr lang="en-US" dirty="0">
                <a:latin typeface="Cambria" panose="02040503050406030204" pitchFamily="18" charset="0"/>
                <a:ea typeface="Cambria" panose="02040503050406030204" pitchFamily="18" charset="0"/>
              </a:rPr>
              <a:t>. </a:t>
            </a:r>
          </a:p>
          <a:p>
            <a:endParaRPr lang="en-US" sz="2400" dirty="0">
              <a:latin typeface="Cambria" panose="02040503050406030204" pitchFamily="18" charset="0"/>
              <a:ea typeface="Cambria" panose="02040503050406030204" pitchFamily="18" charset="0"/>
            </a:endParaRPr>
          </a:p>
          <a:p>
            <a:pPr marL="274320" indent="0">
              <a:spcBef>
                <a:spcPts val="0"/>
              </a:spcBef>
              <a:spcAft>
                <a:spcPts val="800"/>
              </a:spcAft>
              <a:buNone/>
            </a:pPr>
            <a:endParaRPr lang="en-IN" sz="2400" dirty="0">
              <a:effectLst/>
              <a:latin typeface="Arial" panose="020B0604020202020204" pitchFamily="34" charset="0"/>
              <a:ea typeface="Arial" panose="020B0604020202020204" pitchFamily="34" charset="0"/>
            </a:endParaRPr>
          </a:p>
          <a:p>
            <a:pPr marL="274320" indent="0">
              <a:spcBef>
                <a:spcPts val="0"/>
              </a:spcBef>
              <a:spcAft>
                <a:spcPts val="800"/>
              </a:spcAft>
              <a:buNone/>
            </a:pPr>
            <a:endParaRPr lang="en-IN" sz="2400" dirty="0">
              <a:effectLst/>
              <a:latin typeface="Arial" panose="020B0604020202020204" pitchFamily="34" charset="0"/>
              <a:ea typeface="Arial" panose="020B0604020202020204" pitchFamily="34" charset="0"/>
            </a:endParaRPr>
          </a:p>
          <a:p>
            <a:pPr marL="274320" marR="0" indent="0">
              <a:spcBef>
                <a:spcPts val="0"/>
              </a:spcBef>
              <a:spcAft>
                <a:spcPts val="800"/>
              </a:spcAft>
              <a:buNone/>
            </a:pPr>
            <a:endParaRPr lang="en-IN" sz="1700" dirty="0">
              <a:effectLst/>
              <a:latin typeface="Arial" panose="020B0604020202020204" pitchFamily="34" charset="0"/>
              <a:ea typeface="Arial" panose="020B0604020202020204" pitchFamily="34" charset="0"/>
            </a:endParaRPr>
          </a:p>
          <a:p>
            <a:endParaRPr lang="en-US" sz="1700" dirty="0"/>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3939A9F8-7EB6-657E-6542-8D8C4B43EA17}"/>
              </a:ext>
            </a:extLst>
          </p:cNvPr>
          <p:cNvPicPr>
            <a:picLocks noChangeAspect="1"/>
          </p:cNvPicPr>
          <p:nvPr/>
        </p:nvPicPr>
        <p:blipFill rotWithShape="1">
          <a:blip r:embed="rId6"/>
          <a:srcRect t="8480"/>
          <a:stretch/>
        </p:blipFill>
        <p:spPr>
          <a:xfrm>
            <a:off x="538706" y="4110462"/>
            <a:ext cx="10877615" cy="2747538"/>
          </a:xfrm>
          <a:prstGeom prst="rect">
            <a:avLst/>
          </a:prstGeom>
        </p:spPr>
      </p:pic>
    </p:spTree>
    <p:extLst>
      <p:ext uri="{BB962C8B-B14F-4D97-AF65-F5344CB8AC3E}">
        <p14:creationId xmlns:p14="http://schemas.microsoft.com/office/powerpoint/2010/main" val="2293670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24212-2FCD-49F1-A0E5-0F1634452FAD}"/>
              </a:ext>
            </a:extLst>
          </p:cNvPr>
          <p:cNvSpPr>
            <a:spLocks noGrp="1"/>
          </p:cNvSpPr>
          <p:nvPr>
            <p:ph idx="1"/>
          </p:nvPr>
        </p:nvSpPr>
        <p:spPr>
          <a:xfrm>
            <a:off x="286327" y="138545"/>
            <a:ext cx="11619346" cy="6620064"/>
          </a:xfrm>
        </p:spPr>
        <p:txBody>
          <a:bodyPr>
            <a:normAutofit/>
          </a:bodyPr>
          <a:lstStyle/>
          <a:p>
            <a:r>
              <a:rPr lang="en-US" dirty="0">
                <a:latin typeface="Cambria" panose="02040503050406030204" pitchFamily="18" charset="0"/>
                <a:ea typeface="Cambria" panose="02040503050406030204" pitchFamily="18" charset="0"/>
              </a:rPr>
              <a:t>it is necessary that we evaluate ML algorithms/systems not just through prediction accuracy, but through computational metrics as well. We consider two important computational metrics: </a:t>
            </a:r>
          </a:p>
          <a:p>
            <a:pPr marL="0" indent="0">
              <a:buNone/>
            </a:pP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i</a:t>
            </a:r>
            <a:r>
              <a:rPr lang="en-US" dirty="0">
                <a:latin typeface="Cambria" panose="02040503050406030204" pitchFamily="18" charset="0"/>
                <a:ea typeface="Cambria" panose="02040503050406030204" pitchFamily="18" charset="0"/>
              </a:rPr>
              <a:t>) the time it takes to train a ML model    (ii) the time it takes to answer a prediction query</a:t>
            </a:r>
          </a:p>
          <a:p>
            <a:pPr marL="0" indent="0">
              <a:buNone/>
            </a:pPr>
            <a:endParaRPr lang="en-IN"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We find tspDB outperforms the various popular existing time series libraries we compare against with respect to all three metrics we consider— statistical performance, speed of training the ML model and latency in making a prediction.</a:t>
            </a:r>
            <a:r>
              <a:rPr lang="en-US" dirty="0"/>
              <a:t> </a:t>
            </a:r>
          </a:p>
          <a:p>
            <a:pPr marL="0" indent="0">
              <a:buNone/>
            </a:pPr>
            <a:r>
              <a:rPr lang="en-US" dirty="0">
                <a:latin typeface="Cambria" panose="02040503050406030204" pitchFamily="18" charset="0"/>
                <a:ea typeface="Cambria" panose="02040503050406030204" pitchFamily="18" charset="0"/>
              </a:rPr>
              <a:t>WBC takes value in [0,1]: 0.5 - equal performance on average compared to all other algorithms, 1-“infinitely” superior performance</a:t>
            </a:r>
            <a:endParaRPr lang="en-IN" dirty="0">
              <a:latin typeface="Cambria" panose="02040503050406030204" pitchFamily="18" charset="0"/>
              <a:ea typeface="Cambria" panose="02040503050406030204" pitchFamily="18" charset="0"/>
            </a:endParaRPr>
          </a:p>
          <a:p>
            <a:endParaRPr lang="en-US" dirty="0"/>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marL="457200" indent="-457200" algn="l">
              <a:buFont typeface="+mj-lt"/>
              <a:buAutoNum type="arabicPeriod"/>
            </a:pPr>
            <a:endParaRPr lang="en-US" b="0" i="0" dirty="0">
              <a:solidFill>
                <a:srgbClr val="131413"/>
              </a:solidFill>
              <a:effectLst/>
              <a:latin typeface="ff6"/>
            </a:endParaRPr>
          </a:p>
          <a:p>
            <a:pPr marL="457200" indent="-457200">
              <a:buFont typeface="+mj-lt"/>
              <a:buAutoNum type="arabicPeriod"/>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99842447-FAD9-E2EB-F828-2D9F2DDE6E47}"/>
              </a:ext>
            </a:extLst>
          </p:cNvPr>
          <p:cNvPicPr>
            <a:picLocks noChangeAspect="1"/>
          </p:cNvPicPr>
          <p:nvPr/>
        </p:nvPicPr>
        <p:blipFill rotWithShape="1">
          <a:blip r:embed="rId3"/>
          <a:srcRect t="10502" b="21934"/>
          <a:stretch/>
        </p:blipFill>
        <p:spPr>
          <a:xfrm>
            <a:off x="689808" y="3375690"/>
            <a:ext cx="10812384" cy="1712107"/>
          </a:xfrm>
          <a:prstGeom prst="rect">
            <a:avLst/>
          </a:prstGeom>
        </p:spPr>
      </p:pic>
      <p:pic>
        <p:nvPicPr>
          <p:cNvPr id="5" name="Picture 4">
            <a:extLst>
              <a:ext uri="{FF2B5EF4-FFF2-40B4-BE49-F238E27FC236}">
                <a16:creationId xmlns:a16="http://schemas.microsoft.com/office/drawing/2014/main" id="{7676EA80-2C69-2A7C-63D5-22CA765C2C8C}"/>
              </a:ext>
            </a:extLst>
          </p:cNvPr>
          <p:cNvPicPr>
            <a:picLocks noChangeAspect="1"/>
          </p:cNvPicPr>
          <p:nvPr/>
        </p:nvPicPr>
        <p:blipFill rotWithShape="1">
          <a:blip r:embed="rId4"/>
          <a:srcRect t="4938" r="14512" b="13424"/>
          <a:stretch/>
        </p:blipFill>
        <p:spPr>
          <a:xfrm>
            <a:off x="753165" y="5269240"/>
            <a:ext cx="10327861" cy="1490869"/>
          </a:xfrm>
          <a:prstGeom prst="rect">
            <a:avLst/>
          </a:prstGeom>
        </p:spPr>
      </p:pic>
    </p:spTree>
    <p:extLst>
      <p:ext uri="{BB962C8B-B14F-4D97-AF65-F5344CB8AC3E}">
        <p14:creationId xmlns:p14="http://schemas.microsoft.com/office/powerpoint/2010/main" val="41610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24212-2FCD-49F1-A0E5-0F1634452FAD}"/>
              </a:ext>
            </a:extLst>
          </p:cNvPr>
          <p:cNvSpPr>
            <a:spLocks noGrp="1"/>
          </p:cNvSpPr>
          <p:nvPr>
            <p:ph idx="1"/>
          </p:nvPr>
        </p:nvSpPr>
        <p:spPr>
          <a:xfrm>
            <a:off x="332509" y="0"/>
            <a:ext cx="11619346" cy="6725478"/>
          </a:xfrm>
        </p:spPr>
        <p:txBody>
          <a:bodyPr>
            <a:normAutofit lnSpcReduction="10000"/>
          </a:bodyPr>
          <a:lstStyle/>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The new system is more accurate and more efficient than state-of-the-art deep learning methods by performing two tasks:</a:t>
            </a:r>
          </a:p>
          <a:p>
            <a:pPr algn="l">
              <a:buFont typeface="+mj-lt"/>
              <a:buAutoNum type="arabicPeriod"/>
            </a:pPr>
            <a:r>
              <a:rPr lang="en-US" dirty="0">
                <a:latin typeface="Cambria" panose="02040503050406030204" pitchFamily="18" charset="0"/>
                <a:ea typeface="Cambria" panose="02040503050406030204" pitchFamily="18" charset="0"/>
              </a:rPr>
              <a:t>imputing a missing or noisy observation for a time series datapoint we do observe.</a:t>
            </a:r>
          </a:p>
          <a:p>
            <a:pPr algn="l">
              <a:buFont typeface="+mj-lt"/>
              <a:buAutoNum type="arabicPeriod"/>
            </a:pPr>
            <a:r>
              <a:rPr lang="en-US" dirty="0">
                <a:latin typeface="Cambria" panose="02040503050406030204" pitchFamily="18" charset="0"/>
                <a:ea typeface="Cambria" panose="02040503050406030204" pitchFamily="18" charset="0"/>
              </a:rPr>
              <a:t>forecasting a time series data point in the future (i.e., data that is as of yet unobserved).</a:t>
            </a:r>
          </a:p>
          <a:p>
            <a:pPr marL="0" indent="0">
              <a:buNone/>
            </a:pP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The algorithm used is singular spectrum analysis (SSA), that imputes and forecasts single time series</a:t>
            </a:r>
            <a:endParaRPr lang="en-US" sz="1900" dirty="0">
              <a:latin typeface="Cambria" panose="02040503050406030204" pitchFamily="18" charset="0"/>
              <a:ea typeface="Cambria" panose="02040503050406030204" pitchFamily="18" charset="0"/>
            </a:endParaRPr>
          </a:p>
          <a:p>
            <a:pPr marL="0" indent="0">
              <a:buNone/>
            </a:pPr>
            <a:r>
              <a:rPr lang="en-US" sz="1900" dirty="0">
                <a:latin typeface="Cambria" panose="02040503050406030204" pitchFamily="18" charset="0"/>
                <a:ea typeface="Cambria" panose="02040503050406030204" pitchFamily="18" charset="0"/>
              </a:rPr>
              <a:t>SSA</a:t>
            </a:r>
            <a:r>
              <a:rPr lang="en-US" dirty="0">
                <a:latin typeface="Cambria" panose="02040503050406030204" pitchFamily="18" charset="0"/>
                <a:ea typeface="Cambria" panose="02040503050406030204" pitchFamily="18" charset="0"/>
              </a:rPr>
              <a:t> algorithm involves 4 steps:</a:t>
            </a:r>
          </a:p>
          <a:p>
            <a:pPr marL="457200" indent="-457200" algn="l">
              <a:buFont typeface="+mj-lt"/>
              <a:buAutoNum type="arabicPeriod"/>
            </a:pPr>
            <a:r>
              <a:rPr lang="en-IN" b="0" i="0" u="sng" dirty="0">
                <a:solidFill>
                  <a:srgbClr val="131413"/>
                </a:solidFill>
                <a:effectLst/>
                <a:latin typeface="ff1"/>
              </a:rPr>
              <a:t>Embedding</a:t>
            </a:r>
            <a:r>
              <a:rPr lang="en-IN" b="0" i="0" dirty="0">
                <a:solidFill>
                  <a:srgbClr val="131413"/>
                </a:solidFill>
                <a:effectLst/>
                <a:latin typeface="ff1"/>
              </a:rPr>
              <a:t>: </a:t>
            </a:r>
            <a:r>
              <a:rPr lang="en-US" b="0" i="0" dirty="0">
                <a:solidFill>
                  <a:srgbClr val="131413"/>
                </a:solidFill>
                <a:effectLst/>
                <a:latin typeface="ff3"/>
              </a:rPr>
              <a:t>mapping that transfers a one-dimensional time series into the multidimensional series</a:t>
            </a:r>
          </a:p>
          <a:p>
            <a:pPr marL="457200" indent="-457200" algn="l">
              <a:buFont typeface="+mj-lt"/>
              <a:buAutoNum type="arabicPeriod"/>
            </a:pPr>
            <a:r>
              <a:rPr lang="en-IN" b="0" i="0" u="sng" dirty="0">
                <a:solidFill>
                  <a:srgbClr val="131413"/>
                </a:solidFill>
                <a:effectLst/>
                <a:latin typeface="ff1"/>
              </a:rPr>
              <a:t>Singular Value Decomposition (SVD)</a:t>
            </a:r>
            <a:endParaRPr lang="en-US" u="sng" dirty="0">
              <a:solidFill>
                <a:srgbClr val="131413"/>
              </a:solidFill>
              <a:latin typeface="ff3"/>
            </a:endParaRPr>
          </a:p>
          <a:p>
            <a:pPr marL="457200" indent="-457200" algn="l">
              <a:buFont typeface="+mj-lt"/>
              <a:buAutoNum type="arabicPeriod"/>
            </a:pPr>
            <a:r>
              <a:rPr lang="en-IN" b="0" i="0" u="sng" dirty="0">
                <a:solidFill>
                  <a:srgbClr val="131413"/>
                </a:solidFill>
                <a:effectLst/>
                <a:latin typeface="ff1"/>
              </a:rPr>
              <a:t>Grouping</a:t>
            </a:r>
            <a:r>
              <a:rPr lang="en-US" dirty="0">
                <a:solidFill>
                  <a:srgbClr val="131413"/>
                </a:solidFill>
                <a:latin typeface="ff3"/>
              </a:rPr>
              <a:t>: </a:t>
            </a:r>
            <a:r>
              <a:rPr lang="en-US" b="0" i="0" dirty="0">
                <a:solidFill>
                  <a:srgbClr val="131413"/>
                </a:solidFill>
                <a:effectLst/>
                <a:latin typeface="ff3"/>
              </a:rPr>
              <a:t>procedure of arranging the matrix terms </a:t>
            </a:r>
          </a:p>
          <a:p>
            <a:pPr marL="457200" indent="-457200" algn="l">
              <a:buFont typeface="+mj-lt"/>
              <a:buAutoNum type="arabicPeriod"/>
            </a:pPr>
            <a:r>
              <a:rPr lang="en-IN" b="0" i="0" u="sng" dirty="0">
                <a:solidFill>
                  <a:srgbClr val="131413"/>
                </a:solidFill>
                <a:effectLst/>
                <a:latin typeface="ff1"/>
              </a:rPr>
              <a:t>Diagonal Averaging</a:t>
            </a:r>
            <a:r>
              <a:rPr lang="en-IN" b="0" i="0" dirty="0">
                <a:solidFill>
                  <a:srgbClr val="131413"/>
                </a:solidFill>
                <a:effectLst/>
                <a:latin typeface="ff1"/>
              </a:rPr>
              <a:t>: </a:t>
            </a:r>
            <a:r>
              <a:rPr lang="en-US" b="0" i="0" dirty="0">
                <a:solidFill>
                  <a:srgbClr val="131413"/>
                </a:solidFill>
                <a:effectLst/>
                <a:latin typeface="ff3"/>
              </a:rPr>
              <a:t>transform each matrix of the grouped decomposition into a new series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For multivariate time series, instead of transforming the series into a big matrix, it is viewed as a tensor</a:t>
            </a:r>
          </a:p>
          <a:p>
            <a:pPr marL="0" indent="0">
              <a:buNone/>
            </a:pP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the system could enable to predict future stock prices with high accuracy in just a few minutes, even if the time-series dataset contains missing values.</a:t>
            </a:r>
          </a:p>
          <a:p>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31155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24212-2FCD-49F1-A0E5-0F1634452FAD}"/>
              </a:ext>
            </a:extLst>
          </p:cNvPr>
          <p:cNvSpPr>
            <a:spLocks noGrp="1"/>
          </p:cNvSpPr>
          <p:nvPr>
            <p:ph idx="1"/>
          </p:nvPr>
        </p:nvSpPr>
        <p:spPr>
          <a:xfrm>
            <a:off x="286327" y="138545"/>
            <a:ext cx="11619346" cy="6620064"/>
          </a:xfrm>
        </p:spPr>
        <p:txBody>
          <a:bodyPr>
            <a:normAutofit/>
          </a:bodyPr>
          <a:lstStyle/>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IN"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marL="457200" indent="-457200" algn="l">
              <a:buFont typeface="+mj-lt"/>
              <a:buAutoNum type="arabicPeriod"/>
            </a:pPr>
            <a:endParaRPr lang="en-US" b="0" i="0" dirty="0">
              <a:solidFill>
                <a:srgbClr val="131413"/>
              </a:solidFill>
              <a:effectLst/>
              <a:latin typeface="ff6"/>
            </a:endParaRPr>
          </a:p>
          <a:p>
            <a:pPr marL="457200" indent="-457200">
              <a:buFont typeface="+mj-lt"/>
              <a:buAutoNum type="arabicPeriod"/>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p:sp>
        <p:nvSpPr>
          <p:cNvPr id="11" name="Content Placeholder 2">
            <a:extLst>
              <a:ext uri="{FF2B5EF4-FFF2-40B4-BE49-F238E27FC236}">
                <a16:creationId xmlns:a16="http://schemas.microsoft.com/office/drawing/2014/main" id="{63024A5C-A8C3-354B-0396-C4C7808570F5}"/>
              </a:ext>
            </a:extLst>
          </p:cNvPr>
          <p:cNvSpPr txBox="1">
            <a:spLocks/>
          </p:cNvSpPr>
          <p:nvPr/>
        </p:nvSpPr>
        <p:spPr>
          <a:xfrm>
            <a:off x="483704" y="245165"/>
            <a:ext cx="11065566" cy="651344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274320" indent="0">
              <a:spcBef>
                <a:spcPts val="0"/>
              </a:spcBef>
              <a:spcAft>
                <a:spcPts val="800"/>
              </a:spcAft>
              <a:buFont typeface="Wingdings" pitchFamily="2" charset="2"/>
              <a:buNone/>
            </a:pPr>
            <a:r>
              <a:rPr lang="en-US" sz="2400" b="1" dirty="0">
                <a:latin typeface="Arial" panose="020B0604020202020204" pitchFamily="34" charset="0"/>
                <a:ea typeface="Arial" panose="020B0604020202020204" pitchFamily="34" charset="0"/>
              </a:rPr>
              <a:t>b) </a:t>
            </a:r>
            <a:r>
              <a:rPr lang="en-US" sz="2400" b="1" u="sng" dirty="0">
                <a:latin typeface="Arial" panose="020B0604020202020204" pitchFamily="34" charset="0"/>
                <a:ea typeface="Arial" panose="020B0604020202020204" pitchFamily="34" charset="0"/>
              </a:rPr>
              <a:t>Docker</a:t>
            </a:r>
          </a:p>
          <a:p>
            <a:pPr marL="274320" indent="0">
              <a:spcBef>
                <a:spcPts val="0"/>
              </a:spcBef>
              <a:spcAft>
                <a:spcPts val="800"/>
              </a:spcAft>
              <a:buFont typeface="Wingdings" pitchFamily="2" charset="2"/>
              <a:buNone/>
            </a:pPr>
            <a:endParaRPr lang="en-US" sz="2400" b="1" u="sng" dirty="0">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Docker is an open platform for developing, shipping, and running applications. </a:t>
            </a:r>
          </a:p>
          <a:p>
            <a:pPr marL="0" marR="0" lvl="0" indent="0">
              <a:lnSpc>
                <a:spcPct val="107000"/>
              </a:lnSpc>
              <a:spcBef>
                <a:spcPts val="0"/>
              </a:spcBef>
              <a:spcAft>
                <a:spcPts val="800"/>
              </a:spcAft>
              <a:buNone/>
            </a:pPr>
            <a:endParaRPr lang="en-IN" dirty="0">
              <a:effectLst/>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Docker enables you to separate your applications from your infrastructure so you can deliver software quickly. </a:t>
            </a:r>
          </a:p>
          <a:p>
            <a:pPr marL="0" marR="0" lvl="0" indent="0">
              <a:lnSpc>
                <a:spcPct val="107000"/>
              </a:lnSpc>
              <a:spcBef>
                <a:spcPts val="0"/>
              </a:spcBef>
              <a:spcAft>
                <a:spcPts val="800"/>
              </a:spcAft>
              <a:buNone/>
            </a:pPr>
            <a:endParaRPr lang="en-IN" dirty="0">
              <a:effectLst/>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With Docker, you can manage your infrastructure in the same ways you manage your applications. </a:t>
            </a:r>
          </a:p>
          <a:p>
            <a:pPr marL="0" marR="0" lvl="0" indent="0">
              <a:lnSpc>
                <a:spcPct val="107000"/>
              </a:lnSpc>
              <a:spcBef>
                <a:spcPts val="0"/>
              </a:spcBef>
              <a:spcAft>
                <a:spcPts val="800"/>
              </a:spcAft>
              <a:buNone/>
            </a:pPr>
            <a:endParaRPr lang="en-IN" dirty="0">
              <a:effectLst/>
              <a:latin typeface="Arial" panose="020B0604020202020204" pitchFamily="34" charset="0"/>
              <a:ea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effectLst/>
                <a:latin typeface="Arial" panose="020B0604020202020204" pitchFamily="34" charset="0"/>
                <a:ea typeface="Arial" panose="020B0604020202020204" pitchFamily="34" charset="0"/>
              </a:rPr>
              <a:t>By taking advantage of Docker’s methodologies for shipping, testing, and deploying code quickly, you can significantly reduce the delay between writing code and running it in production.</a:t>
            </a:r>
          </a:p>
          <a:p>
            <a:pPr marL="342900" marR="0" lvl="0" indent="-342900">
              <a:lnSpc>
                <a:spcPct val="107000"/>
              </a:lnSpc>
              <a:spcBef>
                <a:spcPts val="0"/>
              </a:spcBef>
              <a:spcAft>
                <a:spcPts val="800"/>
              </a:spcAft>
              <a:buFont typeface="Symbol" panose="05050102010706020507" pitchFamily="18" charset="2"/>
              <a:buChar char=""/>
            </a:pPr>
            <a:endParaRPr lang="en-IN" dirty="0">
              <a:latin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dirty="0">
                <a:latin typeface="Arial" panose="020B0604020202020204" pitchFamily="34" charset="0"/>
              </a:rPr>
              <a:t>Docker uses a client-server architecture. The Docker client talks to the Docker daemon, which does the heavy lifting of building, running, and distributing your Docker containers.</a:t>
            </a:r>
            <a:r>
              <a:rPr lang="en-IN" sz="1800" dirty="0">
                <a:effectLst/>
                <a:latin typeface="Arial" panose="020B0604020202020204" pitchFamily="34" charset="0"/>
                <a:ea typeface="Arial" panose="020B0604020202020204" pitchFamily="34" charset="0"/>
              </a:rPr>
              <a:t> </a:t>
            </a:r>
          </a:p>
          <a:p>
            <a:pPr marL="274320" indent="0">
              <a:spcBef>
                <a:spcPts val="0"/>
              </a:spcBef>
              <a:spcAft>
                <a:spcPts val="800"/>
              </a:spcAft>
              <a:buFont typeface="Wingdings" pitchFamily="2" charset="2"/>
              <a:buNone/>
            </a:pPr>
            <a:endParaRPr lang="en-IN" sz="2400" dirty="0">
              <a:latin typeface="Arial" panose="020B0604020202020204" pitchFamily="34" charset="0"/>
              <a:ea typeface="Arial" panose="020B0604020202020204" pitchFamily="34" charset="0"/>
            </a:endParaRPr>
          </a:p>
          <a:p>
            <a:pPr marL="274320" indent="0">
              <a:spcBef>
                <a:spcPts val="0"/>
              </a:spcBef>
              <a:spcAft>
                <a:spcPts val="800"/>
              </a:spcAft>
              <a:buFont typeface="Wingdings" pitchFamily="2" charset="2"/>
              <a:buNone/>
            </a:pPr>
            <a:endParaRPr lang="en-IN" sz="2400" dirty="0">
              <a:latin typeface="Arial" panose="020B0604020202020204" pitchFamily="34" charset="0"/>
              <a:ea typeface="Arial" panose="020B0604020202020204" pitchFamily="34" charset="0"/>
            </a:endParaRPr>
          </a:p>
          <a:p>
            <a:pPr marL="274320" indent="0">
              <a:spcBef>
                <a:spcPts val="0"/>
              </a:spcBef>
              <a:spcAft>
                <a:spcPts val="800"/>
              </a:spcAft>
              <a:buFont typeface="Wingdings" pitchFamily="2" charset="2"/>
              <a:buNone/>
            </a:pPr>
            <a:endParaRPr lang="en-IN" sz="1700" dirty="0">
              <a:latin typeface="Arial" panose="020B0604020202020204" pitchFamily="34" charset="0"/>
              <a:ea typeface="Arial" panose="020B0604020202020204" pitchFamily="34" charset="0"/>
            </a:endParaRPr>
          </a:p>
          <a:p>
            <a:endParaRPr lang="en-US" sz="1700" dirty="0"/>
          </a:p>
        </p:txBody>
      </p:sp>
    </p:spTree>
    <p:extLst>
      <p:ext uri="{BB962C8B-B14F-4D97-AF65-F5344CB8AC3E}">
        <p14:creationId xmlns:p14="http://schemas.microsoft.com/office/powerpoint/2010/main" val="7164821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0</TotalTime>
  <Words>2562</Words>
  <Application>Microsoft Office PowerPoint</Application>
  <PresentationFormat>Widescreen</PresentationFormat>
  <Paragraphs>508</Paragraphs>
  <Slides>39</Slides>
  <Notes>13</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Arial</vt:lpstr>
      <vt:lpstr>Calibri</vt:lpstr>
      <vt:lpstr>Cambria</vt:lpstr>
      <vt:lpstr>ff1</vt:lpstr>
      <vt:lpstr>ff3</vt:lpstr>
      <vt:lpstr>ff6</vt:lpstr>
      <vt:lpstr>Rockwell</vt:lpstr>
      <vt:lpstr>Rockwell Condensed</vt:lpstr>
      <vt:lpstr>Rockwell Extra Bold</vt:lpstr>
      <vt:lpstr>Symbol</vt:lpstr>
      <vt:lpstr>ui-monospace</vt:lpstr>
      <vt:lpstr>Wingdings</vt:lpstr>
      <vt:lpstr>Wood Type</vt:lpstr>
      <vt:lpstr>Stock PRICE FORECAST using tspdb and docker</vt:lpstr>
      <vt:lpstr>INTRODUCTION</vt:lpstr>
      <vt:lpstr>PowerPoint Presentation</vt:lpstr>
      <vt:lpstr>LITERATURE SURVEY</vt:lpstr>
      <vt:lpstr>PowerPoint Presentation</vt:lpstr>
      <vt:lpstr>TOOLS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DEMO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Manasa Pabba</dc:creator>
  <cp:lastModifiedBy>Manasa Pabba</cp:lastModifiedBy>
  <cp:revision>32</cp:revision>
  <dcterms:created xsi:type="dcterms:W3CDTF">2022-04-14T16:33:27Z</dcterms:created>
  <dcterms:modified xsi:type="dcterms:W3CDTF">2022-07-27T08:21:50Z</dcterms:modified>
</cp:coreProperties>
</file>